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40"/>
  </p:notesMasterIdLst>
  <p:handoutMasterIdLst>
    <p:handoutMasterId r:id="rId41"/>
  </p:handoutMasterIdLst>
  <p:sldIdLst>
    <p:sldId id="332" r:id="rId5"/>
    <p:sldId id="691" r:id="rId6"/>
    <p:sldId id="713" r:id="rId7"/>
    <p:sldId id="756" r:id="rId8"/>
    <p:sldId id="757" r:id="rId9"/>
    <p:sldId id="758" r:id="rId10"/>
    <p:sldId id="669" r:id="rId11"/>
    <p:sldId id="762" r:id="rId12"/>
    <p:sldId id="763" r:id="rId13"/>
    <p:sldId id="764" r:id="rId14"/>
    <p:sldId id="779" r:id="rId15"/>
    <p:sldId id="791" r:id="rId16"/>
    <p:sldId id="780" r:id="rId17"/>
    <p:sldId id="781" r:id="rId18"/>
    <p:sldId id="766" r:id="rId19"/>
    <p:sldId id="769" r:id="rId20"/>
    <p:sldId id="770" r:id="rId21"/>
    <p:sldId id="771" r:id="rId22"/>
    <p:sldId id="792" r:id="rId23"/>
    <p:sldId id="793" r:id="rId24"/>
    <p:sldId id="767" r:id="rId25"/>
    <p:sldId id="772" r:id="rId26"/>
    <p:sldId id="773" r:id="rId27"/>
    <p:sldId id="774" r:id="rId28"/>
    <p:sldId id="776" r:id="rId29"/>
    <p:sldId id="777" r:id="rId30"/>
    <p:sldId id="778" r:id="rId31"/>
    <p:sldId id="794" r:id="rId32"/>
    <p:sldId id="785" r:id="rId33"/>
    <p:sldId id="782" r:id="rId34"/>
    <p:sldId id="349" r:id="rId35"/>
    <p:sldId id="786" r:id="rId36"/>
    <p:sldId id="697" r:id="rId37"/>
    <p:sldId id="789" r:id="rId38"/>
    <p:sldId id="790" r:id="rId39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33943D-C5F3-4A4F-A99A-ACF5D1F3D425}">
          <p14:sldIdLst>
            <p14:sldId id="332"/>
          </p14:sldIdLst>
        </p14:section>
        <p14:section name="Introduction" id="{90C08E39-FD8A-414C-B7B2-B03D7697611D}">
          <p14:sldIdLst>
            <p14:sldId id="691"/>
            <p14:sldId id="713"/>
            <p14:sldId id="756"/>
          </p14:sldIdLst>
        </p14:section>
        <p14:section name="Hill-Climbing" id="{18FEC457-990C-4056-9307-2893E24CBDE7}">
          <p14:sldIdLst>
            <p14:sldId id="757"/>
            <p14:sldId id="758"/>
            <p14:sldId id="669"/>
            <p14:sldId id="762"/>
            <p14:sldId id="763"/>
            <p14:sldId id="764"/>
          </p14:sldIdLst>
        </p14:section>
        <p14:section name="Recuit simulé" id="{24CB1B58-35D8-40CD-94FD-B15AFE87EE6F}">
          <p14:sldIdLst>
            <p14:sldId id="779"/>
            <p14:sldId id="791"/>
          </p14:sldIdLst>
        </p14:section>
        <p14:section name="Tabu Search" id="{1ABF7830-FA81-4DCB-B69E-91519122A598}">
          <p14:sldIdLst>
            <p14:sldId id="780"/>
          </p14:sldIdLst>
        </p14:section>
        <p14:section name="Beam Search" id="{06E950E0-DB06-4A50-B0D2-D28586FA9B6C}">
          <p14:sldIdLst>
            <p14:sldId id="781"/>
          </p14:sldIdLst>
        </p14:section>
        <p14:section name="Algorithmes génétiques" id="{999A0A93-0712-422F-8392-EE43477ED5B0}">
          <p14:sldIdLst>
            <p14:sldId id="766"/>
            <p14:sldId id="769"/>
            <p14:sldId id="770"/>
            <p14:sldId id="771"/>
            <p14:sldId id="792"/>
            <p14:sldId id="793"/>
            <p14:sldId id="767"/>
            <p14:sldId id="772"/>
            <p14:sldId id="773"/>
            <p14:sldId id="774"/>
          </p14:sldIdLst>
        </p14:section>
        <p14:section name="Programmation génétique" id="{ACF38508-68AA-4755-A975-645DE2150400}">
          <p14:sldIdLst>
            <p14:sldId id="776"/>
            <p14:sldId id="777"/>
            <p14:sldId id="778"/>
            <p14:sldId id="794"/>
          </p14:sldIdLst>
        </p14:section>
        <p14:section name="Conclusion" id="{B9EF5999-9C78-49B6-9C6E-4C449BFE827F}">
          <p14:sldIdLst>
            <p14:sldId id="785"/>
            <p14:sldId id="782"/>
            <p14:sldId id="349"/>
            <p14:sldId id="786"/>
            <p14:sldId id="697"/>
          </p14:sldIdLst>
        </p14:section>
        <p14:section name="Illustrations" id="{D2443121-B41E-4ABC-B322-BC9D17A01A3A}">
          <p14:sldIdLst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66953" autoAdjust="0"/>
  </p:normalViewPr>
  <p:slideViewPr>
    <p:cSldViewPr snapToGrid="0">
      <p:cViewPr varScale="1">
        <p:scale>
          <a:sx n="31" d="100"/>
          <a:sy n="31" d="100"/>
        </p:scale>
        <p:origin x="135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29.xml"/><Relationship Id="rId1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0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0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0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7BD79CAD-4477-4EE8-87E4-8A7FEDB59B2A}"/>
    <pc:docChg chg="modSld">
      <pc:chgData name="Froduald Kabanza" userId="edf393d0-642b-4b9e-8c75-f62133241689" providerId="ADAL" clId="{7BD79CAD-4477-4EE8-87E4-8A7FEDB59B2A}" dt="2022-07-18T14:58:56.571" v="2" actId="729"/>
      <pc:docMkLst>
        <pc:docMk/>
      </pc:docMkLst>
      <pc:sldChg chg="modSp 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154423500" sldId="332"/>
        </pc:sldMkLst>
        <pc:spChg chg="mod">
          <ac:chgData name="Froduald Kabanza" userId="edf393d0-642b-4b9e-8c75-f62133241689" providerId="ADAL" clId="{7BD79CAD-4477-4EE8-87E4-8A7FEDB59B2A}" dt="2022-07-18T14:58:33.528" v="0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691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56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57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58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2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3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4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6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7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69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0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1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2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3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4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6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7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8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79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80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81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82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85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0" sldId="786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2399848787" sldId="791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556310868" sldId="792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424733321" sldId="793"/>
        </pc:sldMkLst>
      </pc:sldChg>
      <pc:sldChg chg="mod modShow">
        <pc:chgData name="Froduald Kabanza" userId="edf393d0-642b-4b9e-8c75-f62133241689" providerId="ADAL" clId="{7BD79CAD-4477-4EE8-87E4-8A7FEDB59B2A}" dt="2022-07-18T14:58:56.571" v="2" actId="729"/>
        <pc:sldMkLst>
          <pc:docMk/>
          <pc:sldMk cId="1341693717" sldId="794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0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0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0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0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0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0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0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0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0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0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0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0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0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0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0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0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0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0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0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0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0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0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0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0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0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0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0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0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0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0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0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0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0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0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0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0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0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0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0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0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0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0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0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0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0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0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0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0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0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0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0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0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0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0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0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0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0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0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0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0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0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0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0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0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0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0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0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0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0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0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0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0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0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0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0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0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0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0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0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0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0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0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0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0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0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0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0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0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0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0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0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0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0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0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0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0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0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0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0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0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0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0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0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0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0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0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0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0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0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0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0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0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0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0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0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0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0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0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0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0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0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0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0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0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0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0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0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0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0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0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0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0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0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0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0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0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0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0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0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0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0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0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0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0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0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0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0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0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0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0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0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0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0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0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0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0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0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0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0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0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0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0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0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0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0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0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0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0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0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0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0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0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0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0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0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0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0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0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0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0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0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0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0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0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0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0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0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0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31T13:36:26.803" v="1655" actId="20577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delSp modSp mod modShow chgLayout">
        <pc:chgData name="Froduald Kabanza" userId="edf393d0-642b-4b9e-8c75-f62133241689" providerId="ADAL" clId="{85641571-B3E7-4CA9-9B8F-BF3756CD19BD}" dt="2022-03-27T22:40:48.174" v="1178" actId="478"/>
        <pc:sldMkLst>
          <pc:docMk/>
          <pc:sldMk cId="0" sldId="697"/>
        </pc:sldMkLst>
        <pc:spChg chg="add del mod ord">
          <ac:chgData name="Froduald Kabanza" userId="edf393d0-642b-4b9e-8c75-f62133241689" providerId="ADAL" clId="{85641571-B3E7-4CA9-9B8F-BF3756CD19BD}" dt="2022-03-27T22:40:48.174" v="1178" actId="478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22.306" v="117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37.735" v="1175" actId="1076"/>
          <ac:spMkLst>
            <pc:docMk/>
            <pc:sldMk cId="0" sldId="697"/>
            <ac:spMk id="14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7T22:40:40.291" v="1176" actId="1076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85641571-B3E7-4CA9-9B8F-BF3756CD19BD}" dt="2022-03-27T22:40:37.735" v="1175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85641571-B3E7-4CA9-9B8F-BF3756CD19BD}" dt="2022-03-27T22:40:17.438" v="1170" actId="14100"/>
          <ac:cxnSpMkLst>
            <pc:docMk/>
            <pc:sldMk cId="0" sldId="697"/>
            <ac:cxnSpMk id="30" creationId="{00000000-0000-0000-0000-000000000000}"/>
          </ac:cxnSpMkLst>
        </pc:cxnChg>
        <pc:cxnChg chg="add mod">
          <ac:chgData name="Froduald Kabanza" userId="edf393d0-642b-4b9e-8c75-f62133241689" providerId="ADAL" clId="{85641571-B3E7-4CA9-9B8F-BF3756CD19BD}" dt="2022-03-27T22:40:42.318" v="1177" actId="14100"/>
          <ac:cxnSpMkLst>
            <pc:docMk/>
            <pc:sldMk cId="0" sldId="697"/>
            <ac:cxnSpMk id="37" creationId="{35741052-06F3-4EE9-A91F-0DDE344F8EF1}"/>
          </ac:cxnSpMkLst>
        </pc:cxn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Anim modShow chgLayout">
        <pc:chgData name="Froduald Kabanza" userId="edf393d0-642b-4b9e-8c75-f62133241689" providerId="ADAL" clId="{85641571-B3E7-4CA9-9B8F-BF3756CD19BD}" dt="2022-03-31T11:00:28.412" v="1210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31T11:02:17.869" v="1217" actId="14100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02:17.869" v="1217" actId="14100"/>
          <ac:spMkLst>
            <pc:docMk/>
            <pc:sldMk cId="0" sldId="774"/>
            <ac:spMk id="2663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31T11:01:56.711" v="1212" actId="164"/>
          <ac:grpSpMkLst>
            <pc:docMk/>
            <pc:sldMk cId="0" sldId="774"/>
            <ac:grpSpMk id="2" creationId="{2725DA06-BF4A-4A5F-9DE7-C1C9A24D04B5}"/>
          </ac:grpSpMkLst>
        </pc:grpChg>
        <pc:picChg chg="mod">
          <ac:chgData name="Froduald Kabanza" userId="edf393d0-642b-4b9e-8c75-f62133241689" providerId="ADAL" clId="{85641571-B3E7-4CA9-9B8F-BF3756CD19BD}" dt="2022-03-31T11:01:56.711" v="1212" actId="164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0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0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0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0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31T11:07:23.672" v="1221"/>
        <pc:sldMkLst>
          <pc:docMk/>
          <pc:sldMk cId="0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0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0" sldId="778"/>
            <ac:spMk id="6" creationId="{15B8FBFA-679B-4CE9-91FE-28D9261EBF52}"/>
          </ac:spMkLst>
        </pc:spChg>
        <pc:spChg chg="add mod">
          <ac:chgData name="Froduald Kabanza" userId="edf393d0-642b-4b9e-8c75-f62133241689" providerId="ADAL" clId="{85641571-B3E7-4CA9-9B8F-BF3756CD19BD}" dt="2022-03-31T11:03:43.193" v="1219" actId="1076"/>
          <ac:spMkLst>
            <pc:docMk/>
            <pc:sldMk cId="0" sldId="778"/>
            <ac:spMk id="6" creationId="{5E591617-3C79-42BE-86C8-897CCB75D4CF}"/>
          </ac:spMkLst>
        </pc:spChg>
        <pc:spChg chg="add del mod">
          <ac:chgData name="Froduald Kabanza" userId="edf393d0-642b-4b9e-8c75-f62133241689" providerId="ADAL" clId="{85641571-B3E7-4CA9-9B8F-BF3756CD19BD}" dt="2022-03-31T11:07:23.672" v="1221"/>
          <ac:spMkLst>
            <pc:docMk/>
            <pc:sldMk cId="0" sldId="778"/>
            <ac:spMk id="7" creationId="{2B0AEFAE-7872-45AF-9268-DD166E291127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0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31T10:52:08.756" v="1206" actId="729"/>
        <pc:sldMkLst>
          <pc:docMk/>
          <pc:sldMk cId="0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0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0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0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31T13:36:26.803" v="1655" actId="20577"/>
        <pc:sldMkLst>
          <pc:docMk/>
          <pc:sldMk cId="0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31T13:36:26.803" v="1655" actId="20577"/>
          <ac:spMkLst>
            <pc:docMk/>
            <pc:sldMk cId="0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31T10:51:40.454" v="1205" actId="1076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31T10:50:05.181" v="1187" actId="208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add mod">
          <ac:chgData name="Froduald Kabanza" userId="edf393d0-642b-4b9e-8c75-f62133241689" providerId="ADAL" clId="{85641571-B3E7-4CA9-9B8F-BF3756CD19BD}" dt="2022-03-31T10:51:37.362" v="1204" actId="1076"/>
          <ac:spMkLst>
            <pc:docMk/>
            <pc:sldMk cId="723946617" sldId="790"/>
            <ac:spMk id="11" creationId="{49D8C893-6D5F-4A4E-8F55-70D7932AEEDD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31T10:51:40.454" v="1205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31T10:50:51.222" v="1195" actId="208"/>
          <ac:spMkLst>
            <pc:docMk/>
            <pc:sldMk cId="723946617" sldId="790"/>
            <ac:spMk id="30" creationId="{BEA0AFE7-36E1-46EB-A3F5-726E3C0933C8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31T10:50:05.181" v="1187" actId="208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31T10:50:51.222" v="1195" actId="208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31T10:50:10.082" v="1188" actId="14100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Chg chg="modSp add mod">
        <pc:chgData name="Froduald Kabanza" userId="edf393d0-642b-4b9e-8c75-f62133241689" providerId="ADAL" clId="{85641571-B3E7-4CA9-9B8F-BF3756CD19BD}" dt="2022-03-31T11:24:54.503" v="1640" actId="14100"/>
        <pc:sldMkLst>
          <pc:docMk/>
          <pc:sldMk cId="1341693717" sldId="794"/>
        </pc:sldMkLst>
        <pc:spChg chg="mod">
          <ac:chgData name="Froduald Kabanza" userId="edf393d0-642b-4b9e-8c75-f62133241689" providerId="ADAL" clId="{85641571-B3E7-4CA9-9B8F-BF3756CD19BD}" dt="2022-03-31T11:20:44.856" v="1507" actId="20577"/>
          <ac:spMkLst>
            <pc:docMk/>
            <pc:sldMk cId="1341693717" sldId="794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24:54.503" v="1640" actId="14100"/>
          <ac:spMkLst>
            <pc:docMk/>
            <pc:sldMk cId="1341693717" sldId="794"/>
            <ac:spMk id="33795" creationId="{00000000-0000-0000-0000-000000000000}"/>
          </ac:spMkLst>
        </pc:spChg>
      </pc:sldChg>
      <pc:sldChg chg="modSp add del mod">
        <pc:chgData name="Froduald Kabanza" userId="edf393d0-642b-4b9e-8c75-f62133241689" providerId="ADAL" clId="{85641571-B3E7-4CA9-9B8F-BF3756CD19BD}" dt="2022-03-27T22:49:22.386" v="1182"/>
        <pc:sldMkLst>
          <pc:docMk/>
          <pc:sldMk cId="3335814560" sldId="794"/>
        </pc:sldMkLst>
        <pc:spChg chg="mod">
          <ac:chgData name="Froduald Kabanza" userId="edf393d0-642b-4b9e-8c75-f62133241689" providerId="ADAL" clId="{85641571-B3E7-4CA9-9B8F-BF3756CD19BD}" dt="2022-03-27T22:49:21.832" v="1181"/>
          <ac:spMkLst>
            <pc:docMk/>
            <pc:sldMk cId="3335814560" sldId="794"/>
            <ac:spMk id="72705" creationId="{00000000-0000-0000-0000-000000000000}"/>
          </ac:spMkLst>
        </pc:sp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2022-07-18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2022-07-18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a souvent l’avantage d’</a:t>
            </a:r>
            <a:r>
              <a:rPr lang="fr-CA" altLang="en-US" b="1" dirty="0">
                <a:latin typeface="Arial" pitchFamily="34" charset="0"/>
              </a:rPr>
              <a:t>initialement</a:t>
            </a:r>
            <a:r>
              <a:rPr lang="fr-CA" altLang="en-US" dirty="0">
                <a:latin typeface="Arial" pitchFamily="34" charset="0"/>
              </a:rPr>
              <a:t> améliorer rapidement la solution dans peu d’états. Par contre, souvent</a:t>
            </a:r>
            <a:r>
              <a:rPr lang="fr-CA" altLang="en-US" baseline="0" dirty="0">
                <a:latin typeface="Arial" pitchFamily="34" charset="0"/>
              </a:rPr>
              <a:t> elle va tomber dans des minimums locaux.</a:t>
            </a:r>
          </a:p>
          <a:p>
            <a:pPr eaLnBrk="1" hangingPunct="1"/>
            <a:endParaRPr lang="fr-CA" altLang="en-US" baseline="0" dirty="0">
              <a:latin typeface="Arial" pitchFamily="34" charset="0"/>
            </a:endParaRPr>
          </a:p>
          <a:p>
            <a:pPr eaLnBrk="1" hangingPunct="1"/>
            <a:r>
              <a:rPr lang="fr-CA" altLang="en-US" baseline="0" dirty="0">
                <a:latin typeface="Arial" pitchFamily="34" charset="0"/>
              </a:rPr>
              <a:t>Par exemple, de la configuration précédente (h=17), on atteint celle-ci (h=1) en seulement 5 étapes.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Un minimum local est un étant dont tous les successeurs ont une valeur h moins bonne que la sienne.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 minimum ici est local puisque il a la valeur h = 1 (il y a une paire de reine qui s’attaquent). Il devrait avoir h=0 pour être global.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N’importe lequel des successeurs cette configuration a une valeur h plus grande que 1 (plus d’une reine qui s’attaquent).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latin typeface="Calibri" pitchFamily="34" charset="0"/>
                <a:ea typeface="굴림" pitchFamily="34" charset="-127"/>
              </a:rPr>
              <a:t>La méthode est inspirée d’un procédé utilisé en métallurgie pour durcir les matériaux (en métal ou en verre)</a:t>
            </a:r>
            <a:r>
              <a:rPr lang="fr-FR" altLang="ko-KR">
                <a:latin typeface="Calibri" pitchFamily="34" charset="0"/>
                <a:ea typeface="굴림" pitchFamily="34" charset="-127"/>
              </a:rPr>
              <a:t> :</a:t>
            </a:r>
            <a:r>
              <a:rPr lang="fr-CA" altLang="ko-KR">
                <a:latin typeface="Calibri" pitchFamily="34" charset="0"/>
                <a:ea typeface="굴림" pitchFamily="34" charset="-127"/>
              </a:rPr>
              <a:t> </a:t>
            </a:r>
            <a:r>
              <a:rPr lang="fr-FR" altLang="en-US" sz="900">
                <a:latin typeface="Calibri" pitchFamily="34" charset="0"/>
                <a:ea typeface="ＭＳ Ｐゴシック" pitchFamily="34" charset="-128"/>
              </a:rPr>
              <a:t>le procédé alterne des cycles de refroidissement lent et de réchauffage (recuit) qui tendent à minimiser l'énergie du matériau</a:t>
            </a:r>
            <a:endParaRPr lang="fr-CA" altLang="ko-KR">
              <a:latin typeface="Calibri" pitchFamily="34" charset="0"/>
              <a:ea typeface="굴림" pitchFamily="34" charset="-127"/>
            </a:endParaRPr>
          </a:p>
          <a:p>
            <a:pPr eaLnBrk="1" hangingPunct="1"/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Remarquez les deux dernières lignes.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Si delta-E est positif, cela veut dire que le successeur (</a:t>
            </a:r>
            <a:r>
              <a:rPr lang="fr-CA" altLang="en-US" dirty="0" err="1">
                <a:latin typeface="Arial" pitchFamily="34" charset="0"/>
              </a:rPr>
              <a:t>next</a:t>
            </a:r>
            <a:r>
              <a:rPr lang="fr-CA" altLang="en-US" dirty="0">
                <a:latin typeface="Arial" pitchFamily="34" charset="0"/>
              </a:rPr>
              <a:t>) est meilleur que le nœud courant. Il devient le nœud courant. Sinon il devient le nœud courant avec une probabilité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T au début est grand et décroit avec les itérations (émule le refroidissement de la température). Ainsi, plus on avance dans les itérations, plus T décroit et comme delta-E est négatif, delta-E/T décroit, donc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 décroit. Prendre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(delta-E/T), avec delta-E négatif, nous assure d’avoir un chiffre entre 0 et 1 (mesure de probabilité).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Donc, la probabilité de choisir un état qui n’est pas meilleur que l’état actuelle décroit exponentiellement avec la «médiocrité » du successeur (delta-E). Elle décroit aussi exponentiellement au fur et à mesure que la température baisse.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31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Autrement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dit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,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</a:p>
          <a:p>
            <a:pPr>
              <a:lnSpc>
                <a:spcPct val="90000"/>
              </a:lnSpc>
            </a:pP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Dans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beam search,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il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n’y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a plus de closed (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comme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hill-climbing),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plus open fait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evoluer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 les k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meilleurs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noeuds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Les algorithmes génétiques sont introduits ici comme une approche similaire à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stochastic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beam-search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, mais plus raffinée.</a:t>
            </a:r>
          </a:p>
          <a:p>
            <a:endParaRPr lang="en-CA" altLang="en-US" dirty="0">
              <a:latin typeface="Arial" pitchFamily="34" charset="0"/>
            </a:endParaRPr>
          </a:p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On peut les voir aussi comme un model de calcul inspiré du processus de l’évolution naturelle des espèces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001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CA" dirty="0"/>
              <a:t>Il y a </a:t>
            </a:r>
            <a:r>
              <a:rPr lang="en-CA" dirty="0" err="1"/>
              <a:t>d’autres</a:t>
            </a:r>
            <a:r>
              <a:rPr lang="en-CA" dirty="0"/>
              <a:t> </a:t>
            </a:r>
            <a:r>
              <a:rPr lang="en-CA" dirty="0" err="1"/>
              <a:t>varientes</a:t>
            </a:r>
            <a:r>
              <a:rPr lang="en-CA" dirty="0"/>
              <a:t> </a:t>
            </a:r>
            <a:r>
              <a:rPr lang="en-CA" dirty="0" err="1"/>
              <a:t>d’algorithmes</a:t>
            </a:r>
            <a:r>
              <a:rPr lang="en-CA" dirty="0"/>
              <a:t> </a:t>
            </a:r>
            <a:r>
              <a:rPr lang="en-CA" dirty="0" err="1"/>
              <a:t>génétiques</a:t>
            </a:r>
            <a:r>
              <a:rPr lang="en-CA" dirty="0"/>
              <a:t>, variant avec la </a:t>
            </a:r>
            <a:r>
              <a:rPr lang="en-CA" dirty="0" err="1"/>
              <a:t>façon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 les parents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sélectionnés</a:t>
            </a:r>
            <a:r>
              <a:rPr lang="en-CA" dirty="0"/>
              <a:t> et les </a:t>
            </a:r>
            <a:r>
              <a:rPr lang="en-CA" dirty="0" err="1"/>
              <a:t>enfants</a:t>
            </a:r>
            <a:r>
              <a:rPr lang="en-CA" dirty="0"/>
              <a:t> </a:t>
            </a:r>
            <a:r>
              <a:rPr lang="en-CA" dirty="0" err="1"/>
              <a:t>générés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les </a:t>
            </a:r>
            <a:r>
              <a:rPr lang="en-CA" dirty="0" err="1"/>
              <a:t>principes</a:t>
            </a:r>
            <a:r>
              <a:rPr lang="en-CA" dirty="0"/>
              <a:t> </a:t>
            </a:r>
            <a:r>
              <a:rPr lang="en-CA" dirty="0" err="1"/>
              <a:t>fondamentaux</a:t>
            </a:r>
            <a:r>
              <a:rPr lang="en-CA" dirty="0"/>
              <a:t> de </a:t>
            </a:r>
            <a:r>
              <a:rPr lang="en-CA" dirty="0" err="1"/>
              <a:t>sélection</a:t>
            </a:r>
            <a:r>
              <a:rPr lang="en-CA" dirty="0"/>
              <a:t>, </a:t>
            </a:r>
            <a:r>
              <a:rPr lang="en-CA" dirty="0" err="1"/>
              <a:t>croisement</a:t>
            </a:r>
            <a:r>
              <a:rPr lang="en-CA" dirty="0"/>
              <a:t> et mutation </a:t>
            </a:r>
            <a:r>
              <a:rPr lang="en-CA" dirty="0" err="1"/>
              <a:t>demeurent</a:t>
            </a:r>
            <a:r>
              <a:rPr lang="en-CA" dirty="0"/>
              <a:t> les </a:t>
            </a:r>
            <a:r>
              <a:rPr lang="en-CA" dirty="0" err="1"/>
              <a:t>mêmes</a:t>
            </a:r>
            <a:r>
              <a:rPr lang="en-CA" dirty="0"/>
              <a:t>.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 err="1"/>
              <a:t>Exemples</a:t>
            </a:r>
            <a:r>
              <a:rPr lang="en-CA" dirty="0"/>
              <a:t> de </a:t>
            </a:r>
            <a:r>
              <a:rPr lang="en-CA" dirty="0" err="1"/>
              <a:t>critères</a:t>
            </a:r>
            <a:r>
              <a:rPr lang="en-CA" dirty="0"/>
              <a:t> </a:t>
            </a:r>
            <a:r>
              <a:rPr lang="en-CA" dirty="0" err="1"/>
              <a:t>d’arrêts</a:t>
            </a:r>
            <a:r>
              <a:rPr lang="en-CA" dirty="0"/>
              <a:t>:</a:t>
            </a:r>
          </a:p>
          <a:p>
            <a:pPr>
              <a:defRPr/>
            </a:pPr>
            <a:endParaRPr lang="en-CA" dirty="0"/>
          </a:p>
          <a:p>
            <a:pPr marL="171450" indent="-171450">
              <a:buFontTx/>
              <a:buChar char="-"/>
              <a:defRPr/>
            </a:pP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d’itérations</a:t>
            </a:r>
            <a:r>
              <a:rPr lang="en-CA" dirty="0"/>
              <a:t>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en-CA" dirty="0"/>
              <a:t>Population avec un fitness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endParaRPr lang="en-CA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596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Pour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les chromosomes du </a:t>
            </a:r>
            <a:r>
              <a:rPr lang="en-US" altLang="en-US" dirty="0" err="1">
                <a:latin typeface="Arial" pitchFamily="34" charset="0"/>
              </a:rPr>
              <a:t>problème</a:t>
            </a:r>
            <a:r>
              <a:rPr lang="en-US" altLang="en-US" dirty="0">
                <a:latin typeface="Arial" pitchFamily="34" charset="0"/>
              </a:rPr>
              <a:t> du N-Queen par des bit, </a:t>
            </a:r>
            <a:r>
              <a:rPr lang="en-US" altLang="en-US" dirty="0" err="1">
                <a:latin typeface="Arial" pitchFamily="34" charset="0"/>
              </a:rPr>
              <a:t>il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faut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spécifier</a:t>
            </a:r>
            <a:r>
              <a:rPr lang="en-US" altLang="en-US" dirty="0">
                <a:latin typeface="Arial" pitchFamily="34" charset="0"/>
              </a:rPr>
              <a:t> la position de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8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carrés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ce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demanderait</a:t>
            </a:r>
            <a:r>
              <a:rPr lang="en-US" altLang="en-US" dirty="0">
                <a:latin typeface="Arial" pitchFamily="34" charset="0"/>
              </a:rPr>
              <a:t> 8 * log_2 8 = 24 bits.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 err="1">
                <a:latin typeface="Arial" pitchFamily="34" charset="0"/>
              </a:rPr>
              <a:t>Alternativement</a:t>
            </a:r>
            <a:r>
              <a:rPr lang="en-US" altLang="en-US" dirty="0">
                <a:latin typeface="Arial" pitchFamily="34" charset="0"/>
              </a:rPr>
              <a:t>, on </a:t>
            </a:r>
            <a:r>
              <a:rPr lang="en-US" altLang="en-US" dirty="0" err="1">
                <a:latin typeface="Arial" pitchFamily="34" charset="0"/>
              </a:rPr>
              <a:t>peut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 chromosome par un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chiffres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allant</a:t>
            </a:r>
            <a:r>
              <a:rPr lang="en-US" altLang="en-US" dirty="0">
                <a:latin typeface="Arial" pitchFamily="34" charset="0"/>
              </a:rPr>
              <a:t> de 1 à 8, </a:t>
            </a:r>
            <a:r>
              <a:rPr lang="en-US" altLang="en-US" dirty="0" err="1">
                <a:latin typeface="Arial" pitchFamily="34" charset="0"/>
              </a:rPr>
              <a:t>indiquant</a:t>
            </a:r>
            <a:r>
              <a:rPr lang="en-US" altLang="en-US" dirty="0">
                <a:latin typeface="Arial" pitchFamily="34" charset="0"/>
              </a:rPr>
              <a:t> la </a:t>
            </a:r>
            <a:r>
              <a:rPr lang="en-US" altLang="en-US" dirty="0" err="1">
                <a:latin typeface="Arial" pitchFamily="34" charset="0"/>
              </a:rPr>
              <a:t>rangée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occupée</a:t>
            </a:r>
            <a:r>
              <a:rPr lang="en-US" altLang="en-US" dirty="0">
                <a:latin typeface="Arial" pitchFamily="34" charset="0"/>
              </a:rPr>
              <a:t> par la </a:t>
            </a:r>
            <a:r>
              <a:rPr lang="en-US" altLang="en-US" dirty="0" err="1">
                <a:latin typeface="Arial" pitchFamily="34" charset="0"/>
              </a:rPr>
              <a:t>reine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chaque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512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24, 23, 20, 11 </a:t>
            </a:r>
            <a:r>
              <a:rPr lang="en-US" altLang="en-US" dirty="0" err="1">
                <a:latin typeface="Arial" pitchFamily="34" charset="0"/>
              </a:rPr>
              <a:t>c’est</a:t>
            </a:r>
            <a:r>
              <a:rPr lang="en-US" altLang="en-US" dirty="0">
                <a:latin typeface="Arial" pitchFamily="34" charset="0"/>
              </a:rPr>
              <a:t> le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paires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s’attaquent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respectivement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configurations.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D</a:t>
            </a:r>
            <a:r>
              <a:rPr lang="en-CA" altLang="en-US" dirty="0" err="1">
                <a:latin typeface="Arial" pitchFamily="34" charset="0"/>
              </a:rPr>
              <a:t>eux</a:t>
            </a:r>
            <a:r>
              <a:rPr lang="en-CA" altLang="en-US" dirty="0">
                <a:latin typeface="Arial" pitchFamily="34" charset="0"/>
              </a:rPr>
              <a:t> parents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croisés</a:t>
            </a:r>
            <a:r>
              <a:rPr lang="en-CA" altLang="en-US" dirty="0">
                <a:latin typeface="Arial" pitchFamily="34" charset="0"/>
              </a:rPr>
              <a:t> pour donner </a:t>
            </a:r>
            <a:r>
              <a:rPr lang="en-CA" altLang="en-US" dirty="0" err="1">
                <a:latin typeface="Arial" pitchFamily="34" charset="0"/>
              </a:rPr>
              <a:t>deux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enfants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Plusieurs autres choix de processus de sélection seraient valides</a:t>
            </a:r>
          </a:p>
          <a:p>
            <a:pPr lvl="1" eaLnBrk="1" hangingPunct="1">
              <a:lnSpc>
                <a:spcPct val="90000"/>
              </a:lnSpc>
            </a:pPr>
            <a:r>
              <a:rPr lang="fr-CA" altLang="ko-KR" dirty="0">
                <a:latin typeface="Arial" pitchFamily="34" charset="0"/>
                <a:ea typeface="굴림" pitchFamily="34" charset="-127"/>
              </a:rPr>
              <a:t>ex.: on pourrait ne jamais sélectionner les chromosomes faisant partie des 25% pires</a:t>
            </a:r>
          </a:p>
          <a:p>
            <a:pPr lvl="1" eaLnBrk="1" hangingPunct="1">
              <a:lnSpc>
                <a:spcPct val="90000"/>
              </a:lnSpc>
            </a:pPr>
            <a:endParaRPr lang="fr-CA" altLang="ko-KR" dirty="0">
              <a:latin typeface="Arial" pitchFamily="34" charset="0"/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ko-KR" b="1" dirty="0">
                <a:latin typeface="Arial" pitchFamily="34" charset="0"/>
                <a:ea typeface="굴림" pitchFamily="34" charset="-127"/>
              </a:rPr>
              <a:t>L’important est que la probabilité qu’un chromosome 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 soit choisi augmente en fonction de sa valeur </a:t>
            </a:r>
            <a:r>
              <a:rPr lang="fr-FR" altLang="ko-KR" b="1" i="1" dirty="0">
                <a:latin typeface="Arial" pitchFamily="34" charset="0"/>
                <a:ea typeface="굴림" pitchFamily="34" charset="-127"/>
              </a:rPr>
              <a:t>F</a:t>
            </a:r>
            <a:r>
              <a:rPr lang="fr-FR" altLang="ko-KR" b="1" dirty="0">
                <a:latin typeface="Arial" pitchFamily="34" charset="0"/>
                <a:ea typeface="굴림" pitchFamily="34" charset="-127"/>
              </a:rPr>
              <a:t>(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)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Besoin de 4 bits: Log_2 16.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The fitness ratio is obtained by dividing the chromosome fitness by the sum of all the chromosome fitness. </a:t>
            </a:r>
          </a:p>
          <a:p>
            <a:r>
              <a:rPr lang="en-CA" altLang="en-US">
                <a:latin typeface="Arial" pitchFamily="34" charset="0"/>
              </a:rPr>
              <a:t>The fitness ratio denotes the probability of the chromosome being selected for crossover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6937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7256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8459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824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2899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fr-CA" altLang="en-US">
                <a:latin typeface="Arial" pitchFamily="34" charset="0"/>
                <a:ea typeface="ＭＳ Ｐゴシック" pitchFamily="34" charset="-128"/>
              </a:rPr>
              <a:t>ce sont les distinctions principales, mais pas les seules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On a N exposant N configurations.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Ici</a:t>
            </a:r>
            <a:r>
              <a:rPr lang="fr-CA" altLang="en-US" baseline="0" dirty="0">
                <a:latin typeface="Arial" pitchFamily="34" charset="0"/>
              </a:rPr>
              <a:t> </a:t>
            </a:r>
            <a:r>
              <a:rPr lang="fr-CA" altLang="en-US" dirty="0">
                <a:latin typeface="Arial" pitchFamily="34" charset="0"/>
              </a:rPr>
              <a:t>N= 4.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en-CA" altLang="en-US" dirty="0">
                <a:latin typeface="Arial" pitchFamily="34" charset="0"/>
              </a:rPr>
              <a:t>Les </a:t>
            </a:r>
            <a:r>
              <a:rPr lang="en-CA" altLang="en-US" dirty="0" err="1">
                <a:latin typeface="Arial" pitchFamily="34" charset="0"/>
              </a:rPr>
              <a:t>valeurs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présentation</a:t>
            </a:r>
            <a:r>
              <a:rPr lang="en-CA" altLang="en-US" dirty="0">
                <a:latin typeface="Arial" pitchFamily="34" charset="0"/>
              </a:rPr>
              <a:t> PowerPoint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celles</a:t>
            </a:r>
            <a:r>
              <a:rPr lang="en-CA" altLang="en-US" dirty="0">
                <a:latin typeface="Arial" pitchFamily="34" charset="0"/>
              </a:rPr>
              <a:t>-ci :</a:t>
            </a:r>
          </a:p>
          <a:p>
            <a:pPr eaLnBrk="1" hangingPunct="1"/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4 :                        256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8 :                 16 777 216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 16 : 18 446 744 073 709 551 616 configurations.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voulons</a:t>
            </a:r>
            <a:r>
              <a:rPr lang="en-CA" altLang="en-US" dirty="0">
                <a:latin typeface="Arial" pitchFamily="34" charset="0"/>
              </a:rPr>
              <a:t> savoir de </a:t>
            </a:r>
            <a:r>
              <a:rPr lang="en-CA" altLang="en-US" dirty="0" err="1">
                <a:latin typeface="Arial" pitchFamily="34" charset="0"/>
              </a:rPr>
              <a:t>combien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manières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disposer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sur</a:t>
            </a:r>
            <a:r>
              <a:rPr lang="en-CA" altLang="en-US" dirty="0">
                <a:latin typeface="Arial" pitchFamily="34" charset="0"/>
              </a:rPr>
              <a:t> un </a:t>
            </a:r>
            <a:r>
              <a:rPr lang="en-CA" altLang="en-US" dirty="0" err="1">
                <a:latin typeface="Arial" pitchFamily="34" charset="0"/>
              </a:rPr>
              <a:t>échiquier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x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Le </a:t>
            </a:r>
            <a:r>
              <a:rPr lang="en-CA" altLang="en-US" dirty="0" err="1">
                <a:latin typeface="Arial" pitchFamily="34" charset="0"/>
              </a:rPr>
              <a:t>nombre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d'arrangements</a:t>
            </a:r>
            <a:r>
              <a:rPr lang="en-CA" altLang="en-US" dirty="0">
                <a:latin typeface="Arial" pitchFamily="34" charset="0"/>
              </a:rPr>
              <a:t> (permutations) de k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choisis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parmi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donné</a:t>
            </a:r>
            <a:r>
              <a:rPr lang="en-CA" altLang="en-US" dirty="0">
                <a:latin typeface="Arial" pitchFamily="34" charset="0"/>
              </a:rPr>
              <a:t> par : n! /</a:t>
            </a:r>
            <a:r>
              <a:rPr lang="en-CA" altLang="en-US" baseline="0" dirty="0">
                <a:latin typeface="Arial" pitchFamily="34" charset="0"/>
              </a:rPr>
              <a:t> (n-k)!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, nous ne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pas employer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formule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directement</a:t>
            </a:r>
            <a:r>
              <a:rPr lang="en-CA" altLang="en-US" dirty="0">
                <a:latin typeface="Arial" pitchFamily="34" charset="0"/>
              </a:rPr>
              <a:t>, car </a:t>
            </a:r>
            <a:r>
              <a:rPr lang="en-CA" altLang="en-US" dirty="0" err="1">
                <a:latin typeface="Arial" pitchFamily="34" charset="0"/>
              </a:rPr>
              <a:t>elle</a:t>
            </a:r>
            <a:r>
              <a:rPr lang="en-CA" altLang="en-US" dirty="0">
                <a:latin typeface="Arial" pitchFamily="34" charset="0"/>
              </a:rPr>
              <a:t> suppose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différents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alors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identiques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utiliser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variante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expression qui </a:t>
            </a:r>
            <a:r>
              <a:rPr lang="en-CA" altLang="en-US" dirty="0" err="1">
                <a:latin typeface="Arial" pitchFamily="34" charset="0"/>
              </a:rPr>
              <a:t>tient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compte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   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quantité</a:t>
            </a:r>
            <a:r>
              <a:rPr lang="en-CA" altLang="en-US" dirty="0">
                <a:latin typeface="Arial" pitchFamily="34" charset="0"/>
              </a:rPr>
              <a:t> d'un </a:t>
            </a:r>
            <a:r>
              <a:rPr lang="en-CA" altLang="en-US" dirty="0" err="1">
                <a:latin typeface="Arial" pitchFamily="34" charset="0"/>
              </a:rPr>
              <a:t>élément</a:t>
            </a:r>
            <a:r>
              <a:rPr lang="en-CA" altLang="en-US" dirty="0">
                <a:latin typeface="Arial" pitchFamily="34" charset="0"/>
              </a:rPr>
              <a:t> se </a:t>
            </a:r>
            <a:r>
              <a:rPr lang="en-CA" altLang="en-US" dirty="0" err="1">
                <a:latin typeface="Arial" pitchFamily="34" charset="0"/>
              </a:rPr>
              <a:t>retrouvant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possiblement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plusieurs</a:t>
            </a:r>
            <a:r>
              <a:rPr lang="en-CA" altLang="en-US" dirty="0">
                <a:latin typeface="Arial" pitchFamily="34" charset="0"/>
              </a:rPr>
              <a:t> copies. (4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par </a:t>
            </a:r>
            <a:r>
              <a:rPr lang="en-CA" altLang="en-US" dirty="0" err="1">
                <a:latin typeface="Arial" pitchFamily="34" charset="0"/>
              </a:rPr>
              <a:t>exemple</a:t>
            </a:r>
            <a:r>
              <a:rPr lang="en-CA" altLang="en-US" dirty="0">
                <a:latin typeface="Arial" pitchFamily="34" charset="0"/>
              </a:rPr>
              <a:t>.)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Puisque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16 cases, </a:t>
            </a:r>
            <a:r>
              <a:rPr lang="en-CA" altLang="en-US" dirty="0" err="1">
                <a:latin typeface="Arial" pitchFamily="34" charset="0"/>
              </a:rPr>
              <a:t>dont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des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(qui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les cases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les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) et 12 </a:t>
            </a:r>
            <a:r>
              <a:rPr lang="en-CA" altLang="en-US" dirty="0" err="1">
                <a:latin typeface="Arial" pitchFamily="34" charset="0"/>
              </a:rPr>
              <a:t>autres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(les cases non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).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obtenons</a:t>
            </a:r>
            <a:r>
              <a:rPr lang="en-CA" altLang="en-US" dirty="0">
                <a:latin typeface="Arial" pitchFamily="34" charset="0"/>
              </a:rPr>
              <a:t> 1820 </a:t>
            </a:r>
            <a:r>
              <a:rPr lang="en-CA" altLang="en-US" dirty="0" err="1">
                <a:latin typeface="Arial" pitchFamily="34" charset="0"/>
              </a:rPr>
              <a:t>plutôt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256 </a:t>
            </a:r>
            <a:r>
              <a:rPr lang="en-CA" altLang="en-US" dirty="0" err="1">
                <a:latin typeface="Arial" pitchFamily="34" charset="0"/>
              </a:rPr>
              <a:t>parce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bien</a:t>
            </a:r>
            <a:r>
              <a:rPr lang="en-CA" altLang="en-US" dirty="0">
                <a:latin typeface="Arial" pitchFamily="34" charset="0"/>
              </a:rPr>
              <a:t> précis,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contrainte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supplémentaire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qu'il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doit</a:t>
            </a:r>
            <a:r>
              <a:rPr lang="en-CA" altLang="en-US" dirty="0">
                <a:latin typeface="Arial" pitchFamily="34" charset="0"/>
              </a:rPr>
              <a:t> y </a:t>
            </a:r>
            <a:r>
              <a:rPr lang="en-CA" altLang="en-US" dirty="0" err="1">
                <a:latin typeface="Arial" pitchFamily="34" charset="0"/>
              </a:rPr>
              <a:t>avoir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et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adaptons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calculant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Similairement</a:t>
            </a:r>
            <a:r>
              <a:rPr lang="en-CA" altLang="en-US" dirty="0">
                <a:latin typeface="Arial" pitchFamily="34" charset="0"/>
              </a:rPr>
              <a:t> pour les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à 8 et 16 </a:t>
            </a:r>
            <a:r>
              <a:rPr lang="en-CA" altLang="en-US" dirty="0" err="1">
                <a:latin typeface="Arial" pitchFamily="34" charset="0"/>
              </a:rPr>
              <a:t>côtés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Il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dirty="0" err="1">
                <a:latin typeface="Arial" pitchFamily="34" charset="0"/>
              </a:rPr>
              <a:t>noter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P</a:t>
            </a:r>
            <a:r>
              <a:rPr lang="en-CA" altLang="en-US" dirty="0">
                <a:latin typeface="Arial" pitchFamily="34" charset="0"/>
              </a:rPr>
              <a:t>(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, {1,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- 1}) </a:t>
            </a:r>
            <a:r>
              <a:rPr lang="en-CA" altLang="en-US" dirty="0" err="1">
                <a:latin typeface="Arial" pitchFamily="34" charset="0"/>
              </a:rPr>
              <a:t>donne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toujours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précis, </a:t>
            </a: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calculons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cela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revient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simplement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i="1" dirty="0" err="1">
                <a:latin typeface="Arial" pitchFamily="34" charset="0"/>
              </a:rPr>
              <a:t>n</a:t>
            </a:r>
            <a:r>
              <a:rPr lang="en-CA" altLang="en-US" i="1" baseline="30000" dirty="0" err="1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Juste pour N=16, sur un</a:t>
            </a:r>
            <a:r>
              <a:rPr lang="fr-CA" altLang="en-US" baseline="0" dirty="0">
                <a:latin typeface="Arial" pitchFamily="34" charset="0"/>
              </a:rPr>
              <a:t> ordinateur </a:t>
            </a:r>
            <a:r>
              <a:rPr lang="fr-CA" altLang="en-US" baseline="0" dirty="0" err="1">
                <a:latin typeface="Arial" pitchFamily="34" charset="0"/>
              </a:rPr>
              <a:t>mono-processeur</a:t>
            </a:r>
            <a:r>
              <a:rPr lang="fr-CA" altLang="en-US" baseline="0" dirty="0">
                <a:latin typeface="Arial" pitchFamily="34" charset="0"/>
              </a:rPr>
              <a:t> typique (de 2013, date de la publication du livre), </a:t>
            </a:r>
            <a:r>
              <a:rPr lang="fr-CA" altLang="en-US" dirty="0">
                <a:latin typeface="Arial" pitchFamily="34" charset="0"/>
              </a:rPr>
              <a:t>avec une approche naïve de </a:t>
            </a:r>
            <a:r>
              <a:rPr lang="fr-CA" altLang="en-US" dirty="0" err="1">
                <a:latin typeface="Arial" pitchFamily="34" charset="0"/>
              </a:rPr>
              <a:t>generate</a:t>
            </a:r>
            <a:r>
              <a:rPr lang="fr-CA" altLang="en-US" dirty="0">
                <a:latin typeface="Arial" pitchFamily="34" charset="0"/>
              </a:rPr>
              <a:t>-and-test, ça prendrait 12 000 ans pour trouver une solution ! Avec un</a:t>
            </a:r>
            <a:r>
              <a:rPr lang="fr-CA" altLang="en-US" baseline="0" dirty="0">
                <a:latin typeface="Arial" pitchFamily="34" charset="0"/>
              </a:rPr>
              <a:t> ordinateur d’aujourd’hui, on peut être diviser ça par 6, mais ça reste prohibitif.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La figure montre une configuration de 8 reines avec h(n)=17.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On obtient un successeur en déplaçant une seule reine à une autre position dans la même colonne.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Chaque état a donc 8*7=56 successeurs possibles.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fonction objective (h): nombre de paires de reines qui s’attaquent mutuellement directement ou indirectement.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On veut le minimiser.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L’optimum est donc h=0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Dans la figure, h=17.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La figure montre aussi les valeurs de h pour tous les successeurs de cette configuration.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Les meilleurs successeurs ont la valeur 12 et sont encadrées. 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choisirait au hasard, un parmi ceux-là.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C7741AC9-6138-4230-864D-441BD74C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6E9A525-D118-4B26-9803-D507D8ED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A5E73FF-174B-4A8C-A595-D7520B36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136A945-88A6-4E89-BA7F-8AF33551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92057AE-F3E6-4A35-B0DE-440608D3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4659D36-BEF7-450B-89C3-7F018565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8560C980-BBC3-4B61-A77A-C1C44C32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C8A9597-2DA2-4300-835B-D7ACC0A1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F978D34-C057-4D9A-9F59-4785780C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AF3AE27-4697-4822-82E0-7D1C128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FA74E94-AFCE-497B-96E2-ED2287C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3E9EA1A8-ED1F-49B9-B92A-02F025CB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F9BF58A-EC80-416B-B244-4F5CDDD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710B316-E945-460A-BBD2-CF0AD1D5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EC8AA5A-8591-4864-B129-27A7988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A8C595CE-E9F0-4120-A2EC-13175C9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149D627-2CC7-4BDE-9613-2639EBB5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CD23A7B-0790-47B1-9F8D-9269D6D4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9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59051" y="6438900"/>
            <a:ext cx="322702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450" y="6438900"/>
            <a:ext cx="788627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38900"/>
            <a:ext cx="51968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texas.edu/users/nn/pages/research/neatdemo.html" TargetMode="External"/><Relationship Id="rId4" Type="http://schemas.openxmlformats.org/officeDocument/2006/relationships/hyperlink" Target="https://arxiv.org/abs/1711.09846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  <a:t>Hiver 2022</a:t>
            </a: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Recherche locale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 &amp; Jean-Charles Verdier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0396"/>
            <a:ext cx="8038618" cy="87678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exemple de minimum local avec h(n)=1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F912D-0822-4D94-B546-4CE172C1C36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D06D9-E286-4EF3-964D-03E97C24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1" y="2167178"/>
            <a:ext cx="3981691" cy="4010628"/>
          </a:xfrm>
          <a:prstGeom prst="rect">
            <a:avLst/>
          </a:prstGeom>
        </p:spPr>
      </p:pic>
      <p:sp>
        <p:nvSpPr>
          <p:cNvPr id="13" name="Oval 8">
            <a:extLst>
              <a:ext uri="{FF2B5EF4-FFF2-40B4-BE49-F238E27FC236}">
                <a16:creationId xmlns:a16="http://schemas.microsoft.com/office/drawing/2014/main" id="{85D66714-11FA-42B4-96E8-3AAE776B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28045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4DF01FB-A539-4982-9267-EC8F74D5C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195" y="2262196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Méthode </a:t>
            </a:r>
            <a:r>
              <a:rPr lang="en-US" altLang="en-US" i="1">
                <a:ea typeface="ＭＳ Ｐゴシック" pitchFamily="34" charset="-128"/>
              </a:rPr>
              <a:t>simulated annealing</a:t>
            </a:r>
            <a:r>
              <a:rPr lang="en-US" altLang="en-US">
                <a:ea typeface="ＭＳ Ｐゴシック" pitchFamily="34" charset="-128"/>
              </a:rPr>
              <a:t> 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(recuit simulé)</a:t>
            </a:r>
            <a:endParaRPr lang="en-CA" altLang="en-US">
              <a:ea typeface="ＭＳ Ｐゴシック" pitchFamily="34" charset="-128"/>
            </a:endParaRPr>
          </a:p>
        </p:txBody>
      </p:sp>
      <p:sp>
        <p:nvSpPr>
          <p:cNvPr id="14339" name="Espace réservé du contenu 4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7863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C’est une amélioration de l’algorithme </a:t>
            </a:r>
            <a:r>
              <a:rPr lang="fr-CA" altLang="ko-KR" sz="2000" i="1" dirty="0" err="1">
                <a:ea typeface="굴림" pitchFamily="34" charset="-127"/>
              </a:rPr>
              <a:t>hill-climbing</a:t>
            </a:r>
            <a:r>
              <a:rPr lang="fr-CA" altLang="ko-KR" sz="2000" dirty="0">
                <a:ea typeface="굴림" pitchFamily="34" charset="-127"/>
              </a:rPr>
              <a:t> pour </a:t>
            </a:r>
            <a:r>
              <a:rPr lang="fr-CA" altLang="ko-KR" sz="2000" b="1" dirty="0">
                <a:ea typeface="굴림" pitchFamily="34" charset="-127"/>
              </a:rPr>
              <a:t>minimiser le risque d’être piégé dans des maxima/minima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lieu de regarder le meilleur voisin immédiat du nœud courant, </a:t>
            </a:r>
            <a:r>
              <a:rPr lang="fr-CA" altLang="ko-KR" sz="2000" b="1" dirty="0">
                <a:ea typeface="굴림" pitchFamily="34" charset="-127"/>
              </a:rPr>
              <a:t>avec une </a:t>
            </a:r>
            <a:r>
              <a:rPr lang="fr-CA" altLang="ko-KR" sz="2000" b="1" dirty="0">
                <a:solidFill>
                  <a:srgbClr val="000000"/>
                </a:solidFill>
                <a:ea typeface="굴림" pitchFamily="34" charset="-127"/>
              </a:rPr>
              <a:t>certaine probabilité on va </a:t>
            </a:r>
            <a:r>
              <a:rPr lang="fr-CA" altLang="ko-KR" sz="2000" b="1" dirty="0">
                <a:ea typeface="굴림" pitchFamily="34" charset="-127"/>
              </a:rPr>
              <a:t>regarder un moins bon voisin immédiat</a:t>
            </a:r>
          </a:p>
          <a:p>
            <a:pPr lvl="2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on espère ainsi s’</a:t>
            </a:r>
            <a:r>
              <a:rPr lang="fr-CA" altLang="ko-KR" sz="2000" b="1" dirty="0">
                <a:ea typeface="굴림" pitchFamily="34" charset="-127"/>
              </a:rPr>
              <a:t>échapper des optima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début de la recherche, la </a:t>
            </a:r>
            <a:r>
              <a:rPr lang="fr-CA" altLang="ko-KR" sz="2000" b="1" dirty="0">
                <a:ea typeface="굴림" pitchFamily="34" charset="-127"/>
              </a:rPr>
              <a:t>probabilité de prendre un moins bon voisin </a:t>
            </a:r>
            <a:r>
              <a:rPr lang="fr-CA" altLang="ko-KR" sz="2000" dirty="0">
                <a:ea typeface="굴림" pitchFamily="34" charset="-127"/>
              </a:rPr>
              <a:t>est plus élevée et </a:t>
            </a:r>
            <a:r>
              <a:rPr lang="fr-CA" altLang="ko-KR" sz="2000" b="1" dirty="0">
                <a:ea typeface="굴림" pitchFamily="34" charset="-127"/>
              </a:rPr>
              <a:t>diminue graduellement</a:t>
            </a:r>
          </a:p>
          <a:p>
            <a:pPr lvl="1" eaLnBrk="1" hangingPunct="1">
              <a:lnSpc>
                <a:spcPct val="110000"/>
              </a:lnSpc>
            </a:pPr>
            <a:endParaRPr lang="fr-CA" altLang="ko-KR" sz="2000" b="1" dirty="0">
              <a:ea typeface="굴림" pitchFamily="34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Le nombre d’itérations et la diminution des probabilités sont définis à l’aide d’un schéma (</a:t>
            </a:r>
            <a:r>
              <a:rPr lang="fr-CA" altLang="ko-KR" sz="2000" i="1" dirty="0" err="1">
                <a:ea typeface="굴림" pitchFamily="34" charset="-127"/>
              </a:rPr>
              <a:t>schedule</a:t>
            </a:r>
            <a:r>
              <a:rPr lang="fr-CA" altLang="ko-KR" sz="2000" dirty="0">
                <a:ea typeface="굴림" pitchFamily="34" charset="-127"/>
              </a:rPr>
              <a:t>) de « températures », en ordre décroissant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ex.: schéma [ 2</a:t>
            </a:r>
            <a:r>
              <a:rPr lang="fr-CA" altLang="ko-KR" sz="2000" baseline="30000" dirty="0">
                <a:ea typeface="굴림" pitchFamily="34" charset="-127"/>
              </a:rPr>
              <a:t>-0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-1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-2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-3</a:t>
            </a:r>
            <a:r>
              <a:rPr lang="fr-CA" altLang="ko-KR" sz="2000" dirty="0">
                <a:ea typeface="굴림" pitchFamily="34" charset="-127"/>
              </a:rPr>
              <a:t>, ... , 2</a:t>
            </a:r>
            <a:r>
              <a:rPr lang="fr-CA" altLang="ko-KR" sz="2000" baseline="30000" dirty="0">
                <a:ea typeface="굴림" pitchFamily="34" charset="-127"/>
              </a:rPr>
              <a:t>-99</a:t>
            </a:r>
            <a:r>
              <a:rPr lang="fr-CA" altLang="ko-KR" sz="2000" dirty="0">
                <a:ea typeface="굴림" pitchFamily="34" charset="-127"/>
              </a:rPr>
              <a:t>], pour un total de 100 itérations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la meilleure définition du schéma va varier d’un problème à l’autre</a:t>
            </a:r>
          </a:p>
        </p:txBody>
      </p:sp>
      <p:sp>
        <p:nvSpPr>
          <p:cNvPr id="1434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D81BBDF-A5FF-4DCF-9680-EE43367CF464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11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Simulated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Annealing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A8EBE-70D9-474F-9924-3D8818166362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4523B-E2F9-4798-BAA2-5D1B5B0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9" y="2101383"/>
            <a:ext cx="8137002" cy="2655233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EC1CDA2B-8763-466F-A45A-10DCB1EC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118" y="4947458"/>
            <a:ext cx="2020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fr-CA" altLang="ko-KR" b="1" i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T</a:t>
            </a: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 est petit, </a:t>
            </a:r>
            <a:b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</a:b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el-GR" altLang="en-US" b="1" i="1" dirty="0">
                <a:solidFill>
                  <a:srgbClr val="0000FF"/>
                </a:solidFill>
                <a:latin typeface="Calibri" pitchFamily="34" charset="0"/>
              </a:rPr>
              <a:t>e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l-GR" altLang="en-US" b="1" i="1" baseline="30000" dirty="0">
                <a:solidFill>
                  <a:srgbClr val="0000FF"/>
                </a:solidFill>
                <a:latin typeface="Calibri" pitchFamily="34" charset="0"/>
              </a:rPr>
              <a:t>ΔE / T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fr-CA" altLang="en-US" b="1" dirty="0">
                <a:solidFill>
                  <a:srgbClr val="0000FF"/>
                </a:solidFill>
                <a:latin typeface="Calibri" pitchFamily="34" charset="0"/>
              </a:rPr>
              <a:t>est petit</a:t>
            </a:r>
            <a:endParaRPr lang="el-GR" altLang="en-US" b="1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19" name="Connecteur droit avec flèche 3">
            <a:extLst>
              <a:ext uri="{FF2B5EF4-FFF2-40B4-BE49-F238E27FC236}">
                <a16:creationId xmlns:a16="http://schemas.microsoft.com/office/drawing/2014/main" id="{445A330C-10B4-4732-A0E8-C4F175BF7AB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9387" y="4664597"/>
            <a:ext cx="306519" cy="565436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9984878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pitchFamily="34" charset="-128"/>
              </a:rPr>
              <a:t>Tabu</a:t>
            </a:r>
            <a:r>
              <a:rPr lang="en-US" altLang="en-US">
                <a:ea typeface="ＭＳ Ｐゴシック" pitchFamily="34" charset="-128"/>
              </a:rPr>
              <a:t> </a:t>
            </a:r>
            <a:r>
              <a:rPr lang="en-US" altLang="en-US" i="1">
                <a:ea typeface="ＭＳ Ｐゴシック" pitchFamily="34" charset="-128"/>
              </a:rPr>
              <a:t>search</a:t>
            </a:r>
            <a:endParaRPr lang="en-CA" altLang="en-US" i="1">
              <a:ea typeface="ＭＳ Ｐゴシック" pitchFamily="34" charset="-128"/>
            </a:endParaRPr>
          </a:p>
        </p:txBody>
      </p:sp>
      <p:sp>
        <p:nvSpPr>
          <p:cNvPr id="16389" name="Espace réservé du contenu 4"/>
          <p:cNvSpPr>
            <a:spLocks noGrp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dirty="0">
                <a:ea typeface="굴림" pitchFamily="34" charset="-127"/>
              </a:rPr>
              <a:t>L’algorithme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 minimise le risque d’être piégé dans des optima locaux</a:t>
            </a: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Par contre, il n’élimine pas </a:t>
            </a:r>
            <a:r>
              <a:rPr lang="fr-CA" altLang="ko-KR" sz="2000" b="1" dirty="0">
                <a:ea typeface="굴림" pitchFamily="34" charset="-127"/>
              </a:rPr>
              <a:t>la possibilité d’osciller indéfiniment </a:t>
            </a:r>
            <a:r>
              <a:rPr lang="fr-CA" altLang="ko-KR" sz="2000" dirty="0">
                <a:ea typeface="굴림" pitchFamily="34" charset="-127"/>
              </a:rPr>
              <a:t>en revenant à un nœud antérieurement visité</a:t>
            </a: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On pourrait </a:t>
            </a:r>
            <a:r>
              <a:rPr lang="fr-CA" altLang="ko-KR" sz="2000" b="1" dirty="0">
                <a:ea typeface="굴림" pitchFamily="34" charset="-127"/>
              </a:rPr>
              <a:t>enregistrer les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on revient à A* et approches similaires!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mais c’est impraticable si l’espace d’états est trop grand</a:t>
            </a:r>
          </a:p>
          <a:p>
            <a:pPr lvl="1" eaLnBrk="1" hangingPunct="1"/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L’algorithme </a:t>
            </a:r>
            <a:r>
              <a:rPr lang="fr-CA" altLang="ko-KR" sz="2000" b="1" i="1" dirty="0" err="1">
                <a:ea typeface="굴림" pitchFamily="34" charset="-127"/>
              </a:rPr>
              <a:t>tabu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(recherche taboue) enregistre seulement les </a:t>
            </a:r>
            <a:r>
              <a:rPr lang="fr-CA" altLang="ko-KR" sz="2000" b="1" i="1" dirty="0">
                <a:ea typeface="굴림" pitchFamily="34" charset="-127"/>
              </a:rPr>
              <a:t>k </a:t>
            </a:r>
            <a:r>
              <a:rPr lang="fr-CA" altLang="ko-KR" sz="2000" b="1" dirty="0">
                <a:ea typeface="굴림" pitchFamily="34" charset="-127"/>
              </a:rPr>
              <a:t>derniers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l’</a:t>
            </a:r>
            <a:r>
              <a:rPr lang="fr-CA" altLang="ko-KR" sz="2000" b="1" dirty="0">
                <a:ea typeface="굴림" pitchFamily="34" charset="-127"/>
              </a:rPr>
              <a:t>ensemble taboue </a:t>
            </a:r>
            <a:r>
              <a:rPr lang="fr-CA" altLang="ko-KR" sz="2000" dirty="0">
                <a:ea typeface="굴림" pitchFamily="34" charset="-127"/>
              </a:rPr>
              <a:t>est l’ensemble contenant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endParaRPr lang="fr-CA" altLang="ko-KR" sz="2000" dirty="0">
              <a:ea typeface="굴림" pitchFamily="34" charset="-127"/>
            </a:endParaRP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le paramètre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est choisi empiriquement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cela n’élimine pas les oscillations, mais les réduit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il existe en fait plusieurs autres façon de construire l’ensemble tabou...</a:t>
            </a:r>
          </a:p>
        </p:txBody>
      </p:sp>
      <p:sp>
        <p:nvSpPr>
          <p:cNvPr id="16386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C1608C0-394D-454C-A663-EA911B6D8B12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13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17414" name="Espace réservé du contenu 5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plutôt que maintenir un seul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 solution </a:t>
            </a:r>
            <a:r>
              <a:rPr lang="fr-CA" altLang="ko-KR" sz="2000" i="1" dirty="0">
                <a:ea typeface="굴림" pitchFamily="34" charset="-127"/>
              </a:rPr>
              <a:t>n</a:t>
            </a:r>
            <a:r>
              <a:rPr lang="fr-CA" altLang="ko-KR" sz="2000" dirty="0">
                <a:ea typeface="굴림" pitchFamily="34" charset="-127"/>
              </a:rPr>
              <a:t>, en pourrait maintenir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différents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commence avec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choisis aléatoirement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à chaque itération, tous les successeurs des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sont générés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choisit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 parmi ces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et on recommence</a:t>
            </a:r>
          </a:p>
          <a:p>
            <a:pPr marL="800100" lvl="1" indent="-342900" eaLnBrk="1" hangingPunct="1">
              <a:buFont typeface="Monotype Sorts" pitchFamily="2" charset="2"/>
              <a:buNone/>
            </a:pPr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Cet algorithme est appelé </a:t>
            </a:r>
            <a:r>
              <a:rPr lang="fr-CA" altLang="ko-KR" sz="2000" b="1" i="1" dirty="0">
                <a:ea typeface="굴림" pitchFamily="34" charset="-127"/>
              </a:rPr>
              <a:t>local </a:t>
            </a:r>
            <a:r>
              <a:rPr lang="fr-CA" altLang="ko-KR" sz="2000" b="1" i="1" dirty="0" err="1">
                <a:ea typeface="굴림" pitchFamily="34" charset="-127"/>
              </a:rPr>
              <a:t>beam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(exploration locale par faisceau)</a:t>
            </a: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à ne pas confondre avec </a:t>
            </a:r>
            <a:r>
              <a:rPr lang="fr-CA" altLang="ko-KR" sz="2000" i="1" dirty="0" err="1">
                <a:ea typeface="굴림" pitchFamily="34" charset="-127"/>
              </a:rPr>
              <a:t>tabu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endParaRPr lang="fr-CA" altLang="ko-KR" sz="2000" i="1" dirty="0">
              <a:ea typeface="굴림" pitchFamily="34" charset="-127"/>
            </a:endParaRP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variante </a:t>
            </a:r>
            <a:r>
              <a:rPr lang="fr-CA" altLang="ko-KR" sz="2000" i="1" dirty="0" err="1">
                <a:ea typeface="굴림" pitchFamily="34" charset="-127"/>
              </a:rPr>
              <a:t>stochastic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beam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r>
              <a:rPr lang="fr-CA" altLang="ko-KR" sz="2000" dirty="0">
                <a:ea typeface="굴림" pitchFamily="34" charset="-127"/>
              </a:rPr>
              <a:t> : plutôt que prendre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meilleurs, on assigne une probabilité de choisir chaque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, même s’il n’est pas parmi les k meilleurs (comme dans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)</a:t>
            </a:r>
          </a:p>
        </p:txBody>
      </p:sp>
      <p:sp>
        <p:nvSpPr>
          <p:cNvPr id="1741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B164C6B7-0756-4F43-A4C1-3D6A7CB31519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14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254323"/>
                  </p:ext>
                </p:extLst>
              </p:nvPr>
            </p:nvGraphicFramePr>
            <p:xfrm>
              <a:off x="8198864" y="3152273"/>
              <a:ext cx="737937" cy="553453"/>
            </p:xfrm>
            <a:graphic>
              <a:graphicData uri="http://schemas.microsoft.com/office/powerpoint/2016/slidezoom">
                <pslz:sldZm>
                  <pslz:sldZmObj sldId="789" cId="172290890">
                    <pslz:zmPr id="{84F34B4E-111A-45FC-BBBE-3BFAA21C23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937" cy="553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3152273"/>
                <a:ext cx="737937" cy="553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965"/>
            <a:ext cx="8229600" cy="700008"/>
          </a:xfrm>
        </p:spPr>
        <p:txBody>
          <a:bodyPr/>
          <a:lstStyle/>
          <a:p>
            <a:r>
              <a:rPr lang="fr-CA" altLang="ko-KR" i="1" dirty="0">
                <a:ea typeface="굴림" pitchFamily="34" charset="-127"/>
              </a:rPr>
              <a:t>Algorithmes génétiques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081973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Idée très similaire à </a:t>
            </a:r>
            <a:r>
              <a:rPr lang="fr-CA" altLang="ko-KR" sz="1800" i="1" dirty="0" err="1">
                <a:ea typeface="굴림" pitchFamily="50" charset="-127"/>
              </a:rPr>
              <a:t>stochastic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beam-search</a:t>
            </a:r>
            <a:r>
              <a:rPr lang="fr-CA" altLang="ko-KR" sz="1800" i="1" dirty="0">
                <a:ea typeface="굴림" pitchFamily="50" charset="-127"/>
              </a:rPr>
              <a:t>. </a:t>
            </a:r>
            <a:r>
              <a:rPr lang="fr-CA" altLang="ko-KR" sz="1800" dirty="0">
                <a:ea typeface="굴림" pitchFamily="50" charset="-127"/>
              </a:rPr>
              <a:t>Rappel de  </a:t>
            </a:r>
            <a:r>
              <a:rPr lang="fr-CA" altLang="ko-KR" sz="1800" i="1" dirty="0" err="1">
                <a:ea typeface="굴림" pitchFamily="50" charset="-127"/>
              </a:rPr>
              <a:t>beam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search</a:t>
            </a:r>
            <a:r>
              <a:rPr lang="fr-CA" altLang="ko-KR" sz="1600" i="1" dirty="0">
                <a:ea typeface="굴림" pitchFamily="50" charset="-127"/>
              </a:rPr>
              <a:t>:</a:t>
            </a:r>
            <a:endParaRPr lang="fr-CA" altLang="ko-KR" sz="1600" dirty="0">
              <a:ea typeface="굴림" pitchFamily="50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On commence avec un ensemble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d’états choisis aléatoirement.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À chaque itération, tous les successeurs des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états sont générés.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 un d’eux satisfait le but, on arrête.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Sinon on choisit les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meilleurs (local) ou au aléatoirement  (</a:t>
            </a:r>
            <a:r>
              <a:rPr lang="fr-CA" altLang="ko-KR" sz="1600" dirty="0" err="1">
                <a:ea typeface="굴림" pitchFamily="50" charset="-127"/>
              </a:rPr>
              <a:t>stochastic</a:t>
            </a:r>
            <a:r>
              <a:rPr lang="fr-CA" altLang="ko-KR" sz="1600" dirty="0">
                <a:ea typeface="굴림" pitchFamily="50" charset="-127"/>
              </a:rPr>
              <a:t>) et on recommence.</a:t>
            </a:r>
          </a:p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Algorithme génétique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On commence aussi avec un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ensemble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50" charset="-127"/>
              </a:rPr>
              <a:t>n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 d’états choisis aléatoirement</a:t>
            </a:r>
            <a:r>
              <a:rPr lang="fr-CA" altLang="ko-KR" sz="1800" dirty="0">
                <a:ea typeface="굴림" pitchFamily="50" charset="-127"/>
              </a:rPr>
              <a:t>. Cet ensemble est appelé une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population</a:t>
            </a:r>
            <a:r>
              <a:rPr lang="fr-CA" altLang="ko-KR" sz="1800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successeur est généré en combinant deux parents.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état est représenté par un mot (chaîne) sur un alphabet (souvent l’alphabet binaire).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</a:t>
            </a:r>
            <a:r>
              <a:rPr lang="fr-CA" altLang="ko-KR" sz="1800" b="1" dirty="0">
                <a:ea typeface="굴림" pitchFamily="50" charset="-127"/>
              </a:rPr>
              <a:t>fonction</a:t>
            </a:r>
            <a:r>
              <a:rPr lang="fr-CA" altLang="ko-KR" sz="1800" dirty="0">
                <a:ea typeface="굴림" pitchFamily="50" charset="-127"/>
              </a:rPr>
              <a:t> d’évaluation est appelée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fonction de fitness </a:t>
            </a:r>
            <a:r>
              <a:rPr lang="fr-CA" altLang="ko-KR" sz="1800" dirty="0">
                <a:ea typeface="굴림" pitchFamily="50" charset="-127"/>
              </a:rPr>
              <a:t>(fonction d’adaptabilité, de survie).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prochaine génération est produite par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sélection, croisement et mutation</a:t>
            </a:r>
            <a:r>
              <a:rPr lang="fr-CA" altLang="ko-KR" sz="1800" i="1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defRPr/>
            </a:pPr>
            <a:endParaRPr lang="fr-CA" altLang="ko-KR" sz="1800" dirty="0"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21D0-08A9-4E97-B85C-56F29A22CD3E}" type="slidenum">
              <a:rPr lang="en-US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415580"/>
                  </p:ext>
                </p:extLst>
              </p:nvPr>
            </p:nvGraphicFramePr>
            <p:xfrm>
              <a:off x="8198864" y="2925711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2925711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algorithmes génétiques sont inspirés du processus de l’évolution naturelle des espèces: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Après tout l’intelligence humaine est le résultat d’un processus d’évolution sur des millions d’années :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l’évolution (Darwin, 1858)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la sélection naturelle (Weismann)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Concepts de génétiques (Mendel)</a:t>
            </a:r>
          </a:p>
          <a:p>
            <a:pPr lvl="2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La simulation de l’évolution n’a pas besoin de durer des millions d’années sur un ordinateur.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2F3F2AD-A0CB-4416-BCF7-EDFEAD229420}" type="slidenum">
              <a:rPr lang="en-US" altLang="ko-KR"/>
              <a:pPr algn="l">
                <a:defRPr/>
              </a:pPr>
              <a:t>16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On représente l’espace des solutions d’un problème à résoudre par une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population</a:t>
            </a:r>
            <a:r>
              <a:rPr lang="fr-CA" altLang="ko-KR" sz="1800" dirty="0">
                <a:ea typeface="굴림" pitchFamily="34" charset="-127"/>
              </a:rPr>
              <a:t> (ensemble de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chromosomes</a:t>
            </a:r>
            <a:r>
              <a:rPr lang="fr-CA" altLang="ko-KR" sz="1800" dirty="0">
                <a:ea typeface="굴림" pitchFamily="34" charset="-127"/>
              </a:rPr>
              <a:t>).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</a:t>
            </a:r>
            <a:r>
              <a:rPr lang="fr-CA" altLang="ko-KR" sz="1800" dirty="0">
                <a:ea typeface="굴림" pitchFamily="34" charset="-127"/>
              </a:rPr>
              <a:t> est une chaîne de bits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gènes</a:t>
            </a:r>
            <a:r>
              <a:rPr lang="fr-CA" altLang="ko-KR" sz="1800" dirty="0">
                <a:ea typeface="굴림" pitchFamily="34" charset="-127"/>
              </a:rPr>
              <a:t>) de taille fixe.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Par exemple : 101101001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Une population génère des enfants par un ensemble de procédures simples qui manipulent les chromosomes </a:t>
            </a:r>
            <a:endParaRPr lang="fr-CA" altLang="ko-KR" sz="2000" dirty="0">
              <a:solidFill>
                <a:srgbClr val="000099"/>
              </a:solidFill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Croisement de parents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Mutation d’un enfant généré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solidFill>
                <a:srgbClr val="000099"/>
              </a:solidFill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enfants sont conservés en fonction de leur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adaptabilité </a:t>
            </a:r>
            <a:r>
              <a:rPr lang="fr-CA" altLang="ko-KR" sz="1800" dirty="0">
                <a:ea typeface="굴림" pitchFamily="34" charset="-127"/>
              </a:rPr>
              <a:t>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déterminée par une fonction d’adaptabilité donnée, </a:t>
            </a:r>
            <a:r>
              <a:rPr lang="fr-CA" altLang="ko-KR" sz="1800" i="1" dirty="0">
                <a:solidFill>
                  <a:srgbClr val="6600CC"/>
                </a:solidFill>
                <a:ea typeface="굴림" pitchFamily="34" charset="-127"/>
              </a:rPr>
              <a:t>f(x)</a:t>
            </a:r>
            <a:r>
              <a:rPr lang="fr-CA" altLang="ko-KR" sz="1800" i="1" dirty="0">
                <a:ea typeface="굴림" pitchFamily="34" charset="-127"/>
              </a:rPr>
              <a:t>.</a:t>
            </a:r>
            <a:r>
              <a:rPr lang="fr-CA" altLang="ko-KR" sz="1800" dirty="0">
                <a:ea typeface="굴림" pitchFamily="34" charset="-127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B892EB0-2879-4E1C-BB5B-623D81745011}" type="slidenum">
              <a:rPr lang="en-US" altLang="ko-KR"/>
              <a:pPr algn="l">
                <a:defRPr/>
              </a:pPr>
              <a:t>17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819763" y="1310833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1. Générer aléatoirement une population de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chromosomes.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2. Calculer la valeur d’adaptabilité (</a:t>
            </a:r>
            <a:r>
              <a:rPr lang="fr-CA" altLang="ko-KR" sz="1800" i="1" dirty="0"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de chaque chromosome</a:t>
            </a:r>
            <a:r>
              <a:rPr lang="fr-CA" altLang="ko-KR" sz="1800" i="1" dirty="0">
                <a:ea typeface="굴림" pitchFamily="34" charset="-127"/>
              </a:rPr>
              <a:t> x</a:t>
            </a:r>
            <a:r>
              <a:rPr lang="fr-CA" altLang="ko-KR" sz="1800" dirty="0">
                <a:ea typeface="굴림" pitchFamily="34" charset="-127"/>
              </a:rPr>
              <a:t>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3. Créer une nouvelle population de taille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3.1 Sélectionnant 2 parents chromosomes (chaque parent est sélectionné avec une probabilité proportionnelle </a:t>
            </a:r>
            <a:r>
              <a:rPr lang="en-CA" altLang="ko-KR" sz="1800" dirty="0">
                <a:ea typeface="굴림" pitchFamily="34" charset="-127"/>
              </a:rPr>
              <a:t>à son </a:t>
            </a:r>
            <a:r>
              <a:rPr lang="fr-CA" altLang="ko-KR" sz="1800" dirty="0">
                <a:ea typeface="굴림" pitchFamily="34" charset="-127"/>
              </a:rPr>
              <a:t>adaptabilité</a:t>
            </a:r>
            <a:r>
              <a:rPr lang="en-CA" altLang="ko-KR" sz="1800" dirty="0">
                <a:ea typeface="굴림" pitchFamily="34" charset="-127"/>
              </a:rPr>
              <a:t>)</a:t>
            </a:r>
            <a:r>
              <a:rPr lang="fr-CA" altLang="ko-KR" sz="1800" dirty="0">
                <a:ea typeface="굴림" pitchFamily="34" charset="-127"/>
              </a:rPr>
              <a:t> et en les croisant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3.2. Mutant les deux enfants obtenus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3.3 Plaçant les enfants dans la nouvelle population.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3.4 Répéter à partir de l’étape 3.1 jusqu’à avoir une population de taille 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4. Si la population satisfait le critère d’arrêt, arrêter.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Sinon, recommencer à l’étape 2.</a:t>
            </a: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18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19</a:t>
            </a:fld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917C1-3791-4FEB-AEE7-0E2CB6F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9" y="1655179"/>
            <a:ext cx="7557656" cy="43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0868"/>
      </p:ext>
    </p:extLst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Objectifs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Comprendre: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différence entre une recherche complète et une recherche locale.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hill-climbing.</a:t>
            </a:r>
            <a:r>
              <a:rPr lang="fr-CA" altLang="ko-KR" sz="1800">
                <a:ea typeface="굴림" pitchFamily="34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simulated-annealing.</a:t>
            </a:r>
            <a:endParaRPr lang="fr-CA" altLang="ko-KR" sz="180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Les algorithmes génétiques.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3EBB3-CF90-4C23-A28E-57A45F96EE44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Croisement: exemple avec 8 reines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C4C96-98A3-44FC-B6AA-D624493E8B2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336675" y="4664075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672</a:t>
            </a:r>
            <a:r>
              <a:rPr lang="en-CA" altLang="en-US">
                <a:solidFill>
                  <a:srgbClr val="6600CC"/>
                </a:solidFill>
              </a:rPr>
              <a:t>47588</a:t>
            </a: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3964900" y="465986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6600CC"/>
                </a:solidFill>
              </a:rPr>
              <a:t>752</a:t>
            </a:r>
            <a:r>
              <a:rPr lang="en-CA" altLang="en-US" dirty="0"/>
              <a:t>51447</a:t>
            </a:r>
          </a:p>
        </p:txBody>
      </p:sp>
      <p:sp>
        <p:nvSpPr>
          <p:cNvPr id="22539" name="TextBox 12"/>
          <p:cNvSpPr txBox="1">
            <a:spLocks noChangeArrowheads="1"/>
          </p:cNvSpPr>
          <p:nvPr/>
        </p:nvSpPr>
        <p:spPr bwMode="auto">
          <a:xfrm>
            <a:off x="6472238" y="4664075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/>
              <a:t>67251447</a:t>
            </a:r>
          </a:p>
        </p:txBody>
      </p:sp>
      <p:sp>
        <p:nvSpPr>
          <p:cNvPr id="22540" name="TextBox 13"/>
          <p:cNvSpPr txBox="1">
            <a:spLocks noChangeArrowheads="1"/>
          </p:cNvSpPr>
          <p:nvPr/>
        </p:nvSpPr>
        <p:spPr bwMode="auto">
          <a:xfrm>
            <a:off x="5822950" y="46640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5EF2E-9369-4975-8524-CA8A9968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3" y="2209789"/>
            <a:ext cx="7262595" cy="21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21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Exemple avec 8 reines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619246" y="1417638"/>
            <a:ext cx="7777425" cy="2615679"/>
          </a:xfrm>
        </p:spPr>
        <p:txBody>
          <a:bodyPr/>
          <a:lstStyle/>
          <a:p>
            <a:r>
              <a:rPr lang="fr-CA" altLang="en-US" sz="1800" i="1" dirty="0"/>
              <a:t>Fonction de fitness</a:t>
            </a:r>
            <a:r>
              <a:rPr lang="fr-CA" altLang="en-US" sz="1800" dirty="0"/>
              <a:t>: nombre de pairs de reines qui ne s’attaquent pas (min = 0, max = (8 </a:t>
            </a:r>
            <a:r>
              <a:rPr lang="fr-CA" altLang="en-US" sz="1800" dirty="0">
                <a:cs typeface="Arial" pitchFamily="34" charset="0"/>
              </a:rPr>
              <a:t>× </a:t>
            </a:r>
            <a:r>
              <a:rPr lang="fr-CA" altLang="en-US" sz="1800" dirty="0"/>
              <a:t>7)/2 = 28)</a:t>
            </a:r>
          </a:p>
          <a:p>
            <a:r>
              <a:rPr lang="fr-CA" altLang="en-US" sz="1800" dirty="0"/>
              <a:t>Pourcentage de fitness (c-à-d., probabilité de sélection du chromosome):</a:t>
            </a:r>
          </a:p>
          <a:p>
            <a:pPr lvl="1"/>
            <a:r>
              <a:rPr lang="fr-CA" altLang="en-US" sz="1800" dirty="0"/>
              <a:t>24/(24+23+20+11) = 31%</a:t>
            </a:r>
          </a:p>
          <a:p>
            <a:pPr lvl="1"/>
            <a:r>
              <a:rPr lang="fr-CA" altLang="en-US" sz="1800" dirty="0"/>
              <a:t>23/(24+23+20+11) = 29% </a:t>
            </a:r>
          </a:p>
          <a:p>
            <a:pPr lvl="1"/>
            <a:r>
              <a:rPr lang="fr-CA" altLang="en-US" sz="1800" dirty="0"/>
              <a:t>20/(24+23+20+11) = 26%</a:t>
            </a:r>
          </a:p>
          <a:p>
            <a:pPr lvl="1"/>
            <a:r>
              <a:rPr lang="fr-CA" altLang="en-US" sz="1800" dirty="0"/>
              <a:t>11/(24+23+20+11) = 14%</a:t>
            </a: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78BB8-2E1B-4903-AAAE-0A74BFE172E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5DFA-E77E-4529-9DEA-ADDCB16F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8" y="4033317"/>
            <a:ext cx="7642104" cy="2347781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280837"/>
            <a:ext cx="8229600" cy="908352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425450" y="2095499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Calculer le maximum de la fonction f(x) = 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Supposons x entre [0, 15] : </a:t>
            </a:r>
          </a:p>
          <a:p>
            <a:pPr marL="1009650" lvl="1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on a besoin de seulement 4 bits pour représenter la population.</a:t>
            </a:r>
          </a:p>
          <a:p>
            <a:pPr marL="609600" indent="-609600">
              <a:lnSpc>
                <a:spcPct val="11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5BBD7-5AFE-44E7-8181-0C947A76BFCF}" type="slidenum">
              <a:rPr lang="en-US" altLang="ko-KR"/>
              <a:pPr algn="l">
                <a:defRPr/>
              </a:pPr>
              <a:t>22</a:t>
            </a:fld>
            <a:endParaRPr lang="en-US" altLang="ko-KR" dirty="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" y="4358480"/>
            <a:ext cx="6384925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5"/>
          <p:cNvSpPr txBox="1">
            <a:spLocks noChangeArrowheads="1"/>
          </p:cNvSpPr>
          <p:nvPr/>
        </p:nvSpPr>
        <p:spPr bwMode="auto">
          <a:xfrm>
            <a:off x="572514" y="1412874"/>
            <a:ext cx="762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222.]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2324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(suite)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Fixons la taille de la population à 6.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La probabilité de croisement à 0.7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Et la probabilité de mutation à 0.001.</a:t>
            </a: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60000"/>
              </a:lnSpc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La fonction d’adaptabilité à f(x)=15x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L’algorithme génétique initialise les 6 chromosomes de la population en les choisissant au hasard.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9326372-7C63-43FF-A8D8-28D5AC63D5C3}" type="slidenum">
              <a:rPr lang="en-US" altLang="ko-KR"/>
              <a:pPr algn="l">
                <a:defRPr/>
              </a:pPr>
              <a:t>23</a:t>
            </a:fld>
            <a:endParaRPr lang="en-US" altLang="ko-KR" dirty="0"/>
          </a:p>
        </p:txBody>
      </p:sp>
      <p:pic>
        <p:nvPicPr>
          <p:cNvPr id="256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903663"/>
            <a:ext cx="60277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(Illustration des étapes)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D463D01-1CF3-41D7-8B02-0573082DBE4F}" type="slidenum">
              <a:rPr lang="en-US" altLang="ko-KR"/>
              <a:pPr algn="l">
                <a:defRPr/>
              </a:pPr>
              <a:t>24</a:t>
            </a:fld>
            <a:endParaRPr lang="en-US" altLang="ko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25DA06-BF4A-4A5F-9DE7-C1C9A24D04B5}"/>
              </a:ext>
            </a:extLst>
          </p:cNvPr>
          <p:cNvGrpSpPr/>
          <p:nvPr/>
        </p:nvGrpSpPr>
        <p:grpSpPr>
          <a:xfrm>
            <a:off x="887413" y="1338004"/>
            <a:ext cx="4274896" cy="4878646"/>
            <a:chOff x="887413" y="1338004"/>
            <a:chExt cx="4274896" cy="4878646"/>
          </a:xfrm>
        </p:grpSpPr>
        <p:pic>
          <p:nvPicPr>
            <p:cNvPr id="2663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13" y="1338004"/>
              <a:ext cx="4274896" cy="487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9"/>
            <p:cNvSpPr txBox="1">
              <a:spLocks noChangeArrowheads="1"/>
            </p:cNvSpPr>
            <p:nvPr/>
          </p:nvSpPr>
          <p:spPr bwMode="auto">
            <a:xfrm>
              <a:off x="1763713" y="3759200"/>
              <a:ext cx="661987" cy="276999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200" dirty="0"/>
                <a:t>i+1</a:t>
              </a:r>
              <a:endParaRPr lang="en-US" altLang="en-US" sz="1200" dirty="0"/>
            </a:p>
          </p:txBody>
        </p:sp>
      </p:grpSp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5681461" y="1867865"/>
            <a:ext cx="34353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fr-CA" altLang="en-US" sz="1600" dirty="0"/>
              <a:t>  Critère d’arrêt : Maximum  de </a:t>
            </a:r>
          </a:p>
          <a:p>
            <a:r>
              <a:rPr lang="fr-CA" altLang="en-US" sz="1600" dirty="0"/>
              <a:t>    la moyenne de fitness de la </a:t>
            </a:r>
          </a:p>
          <a:p>
            <a:r>
              <a:rPr lang="fr-CA" altLang="en-US" sz="1600" dirty="0"/>
              <a:t>    population.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Détectée au point où la </a:t>
            </a:r>
          </a:p>
          <a:p>
            <a:r>
              <a:rPr lang="fr-CA" altLang="en-US" sz="1600" dirty="0"/>
              <a:t>   moyenne d’adaptation commence</a:t>
            </a:r>
          </a:p>
          <a:p>
            <a:r>
              <a:rPr lang="fr-CA" altLang="en-US" sz="1600" dirty="0"/>
              <a:t>   à décroitre.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 Problème de minima locaux.</a:t>
            </a:r>
          </a:p>
        </p:txBody>
      </p:sp>
    </p:spTree>
  </p:cSld>
  <p:clrMapOvr>
    <a:masterClrMapping/>
  </p:clrMapOvr>
  <p:transition>
    <p:check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Programmation génétique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933496"/>
            <a:ext cx="8261350" cy="1828800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Même principes que les algorithmes génétiques sauf que les populations sont des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programmes au lieu des chaînes de bits.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996E4E6-4EFE-4A22-8A8D-039992934C8C}" type="slidenum">
              <a:rPr lang="en-US" altLang="ko-KR"/>
              <a:pPr algn="l">
                <a:defRPr/>
              </a:pPr>
              <a:t>25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B91D5E1-B705-4993-8511-A5B595407330}" type="slidenum">
              <a:rPr lang="en-US" altLang="ko-KR"/>
              <a:pPr algn="l">
                <a:defRPr/>
              </a:pPr>
              <a:t>26</a:t>
            </a:fld>
            <a:endParaRPr lang="en-US" altLang="ko-KR"/>
          </a:p>
        </p:txBody>
      </p:sp>
      <p:pic>
        <p:nvPicPr>
          <p:cNvPr id="28677" name="Picture 5" descr="7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256327"/>
            <a:ext cx="3824388" cy="497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69913" y="507437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4F41C63-F61E-423D-895B-0802E0E7A046}" type="slidenum">
              <a:rPr lang="en-US" altLang="ko-KR"/>
              <a:pPr algn="l">
                <a:defRPr/>
              </a:pPr>
              <a:t>27</a:t>
            </a:fld>
            <a:endParaRPr lang="en-US" altLang="ko-KR" dirty="0"/>
          </a:p>
        </p:txBody>
      </p:sp>
      <p:pic>
        <p:nvPicPr>
          <p:cNvPr id="29701" name="Picture 3" descr="7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925954"/>
            <a:ext cx="3868516" cy="523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5E591617-3C79-42BE-86C8-897CCB7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30200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Applications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69300" cy="4838700"/>
          </a:xfrm>
        </p:spPr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Problèmes d’optimisation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d’un réseau de neurones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Entrainement de réseaux de neurones combiné avec l’</a:t>
            </a:r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(</a:t>
            </a:r>
            <a:r>
              <a:rPr lang="fr-CA" altLang="en-US" dirty="0" err="1">
                <a:ea typeface="ＭＳ Ｐゴシック" pitchFamily="34" charset="-128"/>
              </a:rPr>
              <a:t>opulation-based</a:t>
            </a:r>
            <a:r>
              <a:rPr lang="fr-CA" altLang="en-US" dirty="0">
                <a:ea typeface="ＭＳ Ｐゴシック" pitchFamily="34" charset="-128"/>
              </a:rPr>
              <a:t> training)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fr-CA" altLang="en-US" sz="2000" dirty="0" err="1">
                <a:ea typeface="ＭＳ Ｐゴシック" pitchFamily="34" charset="-128"/>
              </a:rPr>
              <a:t>Jaderberg</a:t>
            </a:r>
            <a:r>
              <a:rPr lang="fr-CA" altLang="en-US" sz="2000" dirty="0">
                <a:ea typeface="ＭＳ Ｐゴシック" pitchFamily="34" charset="-128"/>
              </a:rPr>
              <a:t> et al. </a:t>
            </a:r>
            <a:r>
              <a:rPr lang="en-CA" sz="2000" dirty="0"/>
              <a:t>Population Based Training of Neural Networks. </a:t>
            </a:r>
            <a:r>
              <a:rPr lang="en-CA" sz="2000" dirty="0">
                <a:hlinkClick r:id="rId4"/>
              </a:rPr>
              <a:t>https://arxiv.org/abs/1711.09846</a:t>
            </a:r>
            <a:r>
              <a:rPr lang="en-CA" sz="2000" dirty="0"/>
              <a:t> </a:t>
            </a:r>
            <a:endParaRPr lang="fr-CA" altLang="en-US" sz="2000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5"/>
              </a:rPr>
              <a:t>https://www.cs.utexas.edu/users/nn/pages/research/neatdemo.html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28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69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Conclusion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parfois une alternative plus intéressante que la recherche heuristique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J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ai ignoré le cas où on a également une fonction but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dans ce cas, lorsqu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on change la valeur de n, on arrête aussitôt que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</a:t>
            </a:r>
          </a:p>
          <a:p>
            <a:pPr lvl="2" eaLnBrk="1" hangingPunct="1"/>
            <a:r>
              <a:rPr lang="fr-CA" altLang="en-US" dirty="0">
                <a:ea typeface="ＭＳ Ｐゴシック" pitchFamily="34" charset="-128"/>
              </a:rPr>
              <a:t>ex.: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 si n est un optimum global de </a:t>
            </a:r>
            <a:r>
              <a:rPr lang="fr-FR" altLang="en-US" i="1" dirty="0">
                <a:ea typeface="ＭＳ Ｐゴシック" pitchFamily="34" charset="-128"/>
              </a:rPr>
              <a:t>F</a:t>
            </a:r>
            <a:r>
              <a:rPr lang="fr-FR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Il y a d’autres algorithmes de recherche locale que je n’ai pas couvert. Par exemple, l’optimisation bayésienne.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utilisée entre autre pour l’optimisation des hyperparamètres dans l’apprentissage automatique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29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Motivations pour une recherche locale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Rappel de quelques faits saillants de A*: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état final (let but) à atteindre est donné comme entrée.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est un chemin et non juste l’état final.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Idéalement on veut un chemin optimal.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Exploration systématique de l’espace d’états: les états rencontrés sont stockés pour éviter de les revisiter.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certains types de problèmes impliquant une recherche dans un espace d’états, on peut avoir l’une ou l’autre des caractéristiques suivantes: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recherchée est juste l’état optimal (ou proche) et non le chemin qui y mène.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Il y a une fonction objective à optimiser.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L’espace d’états est trop grand pour être enregistré.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 genre de problèmes, une recherche locale peut être la meilleure approche.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D8DD4-C97C-406C-8CDF-AD64E9DB7112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Recherche local vs Recherche global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marL="0" indent="0" eaLnBrk="1" hangingPunct="1">
              <a:buFont typeface="Lucida Grande" charset="0"/>
              <a:buNone/>
              <a:defRPr/>
            </a:pPr>
            <a:endParaRPr lang="fr-CA" altLang="ko-KR" dirty="0"/>
          </a:p>
        </p:txBody>
      </p:sp>
      <p:sp>
        <p:nvSpPr>
          <p:cNvPr id="32772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2773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2774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892A417-57F1-43CD-B72E-C8D69A0787A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30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311525" y="3348038"/>
            <a:ext cx="1223963" cy="64611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agents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intelligents</a:t>
            </a:r>
            <a:endParaRPr lang="fr-FR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19400" y="4714875"/>
            <a:ext cx="1176338" cy="646113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recherche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globale</a:t>
            </a:r>
            <a:endParaRPr lang="fr-FR" dirty="0">
              <a:latin typeface="+mn-lt"/>
            </a:endParaRPr>
          </a:p>
        </p:txBody>
      </p:sp>
      <p:grpSp>
        <p:nvGrpSpPr>
          <p:cNvPr id="23" name="Grouper 22"/>
          <p:cNvGrpSpPr>
            <a:grpSpLocks/>
          </p:cNvGrpSpPr>
          <p:nvPr/>
        </p:nvGrpSpPr>
        <p:grpSpPr bwMode="auto">
          <a:xfrm>
            <a:off x="2416175" y="1844675"/>
            <a:ext cx="1730375" cy="1522413"/>
            <a:chOff x="2416175" y="1844675"/>
            <a:chExt cx="1730375" cy="15224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416175" y="1844675"/>
              <a:ext cx="1730375" cy="369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</a:rPr>
                <a:t>recherche locale</a:t>
              </a:r>
              <a:endParaRPr lang="fr-FR" dirty="0">
                <a:latin typeface="+mn-lt"/>
              </a:endParaRPr>
            </a:p>
          </p:txBody>
        </p:sp>
        <p:cxnSp>
          <p:nvCxnSpPr>
            <p:cNvPr id="47" name="Connecteur droit avec flèche 46"/>
            <p:cNvCxnSpPr>
              <a:cxnSpLocks noChangeShapeType="1"/>
            </p:cNvCxnSpPr>
            <p:nvPr/>
          </p:nvCxnSpPr>
          <p:spPr bwMode="auto">
            <a:xfrm flipH="1" flipV="1">
              <a:off x="3103563" y="2236788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  <p:cxnSp>
        <p:nvCxnSpPr>
          <p:cNvPr id="88" name="Connecteur droit avec flèche 87"/>
          <p:cNvCxnSpPr>
            <a:cxnSpLocks noChangeShapeType="1"/>
            <a:stCxn id="9" idx="2"/>
            <a:endCxn id="2" idx="0"/>
          </p:cNvCxnSpPr>
          <p:nvPr/>
        </p:nvCxnSpPr>
        <p:spPr bwMode="auto">
          <a:xfrm flipH="1">
            <a:off x="3408363" y="3994150"/>
            <a:ext cx="515937" cy="72072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32779" name="Rectangle 60"/>
          <p:cNvSpPr>
            <a:spLocks noChangeArrowheads="1"/>
          </p:cNvSpPr>
          <p:nvPr/>
        </p:nvSpPr>
        <p:spPr bwMode="auto">
          <a:xfrm>
            <a:off x="2479675" y="124936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sz="2400" b="1" dirty="0">
                <a:solidFill>
                  <a:schemeClr val="tx2"/>
                </a:solidFill>
                <a:latin typeface="Calibri" pitchFamily="34" charset="0"/>
                <a:ea typeface="굴림" pitchFamily="34" charset="-127"/>
              </a:rPr>
              <a:t>Concepts et algorithmes</a:t>
            </a:r>
            <a:endParaRPr lang="fr-F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22" name="Grouper 21"/>
          <p:cNvGrpSpPr>
            <a:grpSpLocks/>
          </p:cNvGrpSpPr>
          <p:nvPr/>
        </p:nvGrpSpPr>
        <p:grpSpPr bwMode="auto">
          <a:xfrm>
            <a:off x="249238" y="2030413"/>
            <a:ext cx="2608262" cy="3009900"/>
            <a:chOff x="248502" y="2029619"/>
            <a:chExt cx="2608737" cy="3010074"/>
          </a:xfrm>
        </p:grpSpPr>
        <p:cxnSp>
          <p:nvCxnSpPr>
            <p:cNvPr id="17" name="Connecteur droit avec flèche 16"/>
            <p:cNvCxnSpPr>
              <a:cxnSpLocks noChangeShapeType="1"/>
              <a:stCxn id="8" idx="1"/>
            </p:cNvCxnSpPr>
            <p:nvPr/>
          </p:nvCxnSpPr>
          <p:spPr bwMode="auto">
            <a:xfrm flipH="1">
              <a:off x="1787069" y="2029619"/>
              <a:ext cx="628764" cy="89540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Connecteur droit avec flèche 19"/>
            <p:cNvCxnSpPr>
              <a:cxnSpLocks noChangeShapeType="1"/>
            </p:cNvCxnSpPr>
            <p:nvPr/>
          </p:nvCxnSpPr>
          <p:spPr bwMode="auto">
            <a:xfrm flipH="1" flipV="1">
              <a:off x="1871222" y="4461810"/>
              <a:ext cx="897100" cy="5778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0"/>
            <p:cNvSpPr/>
            <p:nvPr/>
          </p:nvSpPr>
          <p:spPr>
            <a:xfrm>
              <a:off x="248502" y="2960236"/>
              <a:ext cx="2608737" cy="1477328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285750" indent="-285750">
                <a:buFont typeface="Wingdings" charset="2"/>
                <a:buChar char="ü"/>
                <a:defRPr/>
              </a:pPr>
              <a:r>
                <a:rPr lang="fr-CA" altLang="ko-KR" dirty="0">
                  <a:solidFill>
                    <a:schemeClr val="tx1"/>
                  </a:solidFill>
                </a:rPr>
                <a:t>servent à optimiser </a:t>
              </a:r>
              <a:br>
                <a:rPr lang="fr-CA" altLang="ko-KR" dirty="0">
                  <a:solidFill>
                    <a:schemeClr val="tx1"/>
                  </a:solidFill>
                </a:rPr>
              </a:br>
              <a:r>
                <a:rPr lang="fr-CA" altLang="ko-KR" dirty="0">
                  <a:solidFill>
                    <a:schemeClr val="tx1"/>
                  </a:solidFill>
                </a:rPr>
                <a:t>une fonction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retourne une solution</a:t>
              </a:r>
              <a:br>
                <a:rPr lang="fr-CA" dirty="0"/>
              </a:br>
              <a:r>
                <a:rPr lang="fr-CA" dirty="0"/>
                <a:t>qui optimise cette fonction</a:t>
              </a:r>
            </a:p>
          </p:txBody>
        </p:sp>
      </p:grpSp>
      <p:grpSp>
        <p:nvGrpSpPr>
          <p:cNvPr id="25" name="Grouper 24"/>
          <p:cNvGrpSpPr>
            <a:grpSpLocks/>
          </p:cNvGrpSpPr>
          <p:nvPr/>
        </p:nvGrpSpPr>
        <p:grpSpPr bwMode="auto">
          <a:xfrm>
            <a:off x="4146550" y="1743075"/>
            <a:ext cx="4443413" cy="2584450"/>
            <a:chOff x="4146550" y="1742289"/>
            <a:chExt cx="4443895" cy="2585323"/>
          </a:xfrm>
        </p:grpSpPr>
        <p:cxnSp>
          <p:nvCxnSpPr>
            <p:cNvPr id="4" name="Connecteur droit avec flèche 3"/>
            <p:cNvCxnSpPr>
              <a:cxnSpLocks noChangeShapeType="1"/>
              <a:stCxn id="8" idx="3"/>
            </p:cNvCxnSpPr>
            <p:nvPr/>
          </p:nvCxnSpPr>
          <p:spPr bwMode="auto">
            <a:xfrm>
              <a:off x="4146550" y="2029724"/>
              <a:ext cx="1817885" cy="1095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25"/>
            <p:cNvSpPr/>
            <p:nvPr/>
          </p:nvSpPr>
          <p:spPr>
            <a:xfrm>
              <a:off x="5981708" y="1742289"/>
              <a:ext cx="2608737" cy="2585323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le chemin qui mène à la solution n’est pas important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l’espace de recherche trop grand pour A*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peut se satisfaire d’une solution qui n’est pas optimale</a:t>
              </a:r>
            </a:p>
          </p:txBody>
        </p:sp>
      </p:grpSp>
      <p:grpSp>
        <p:nvGrpSpPr>
          <p:cNvPr id="29" name="Grouper 28"/>
          <p:cNvGrpSpPr>
            <a:grpSpLocks/>
          </p:cNvGrpSpPr>
          <p:nvPr/>
        </p:nvGrpSpPr>
        <p:grpSpPr bwMode="auto">
          <a:xfrm>
            <a:off x="4048125" y="4602163"/>
            <a:ext cx="4010025" cy="1754187"/>
            <a:chOff x="4048315" y="4601967"/>
            <a:chExt cx="4009461" cy="1754327"/>
          </a:xfrm>
        </p:grpSpPr>
        <p:sp>
          <p:nvSpPr>
            <p:cNvPr id="27" name="Rectangle 26"/>
            <p:cNvSpPr/>
            <p:nvPr/>
          </p:nvSpPr>
          <p:spPr>
            <a:xfrm>
              <a:off x="5449039" y="4601967"/>
              <a:ext cx="2608737" cy="1754327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 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a besoin du chemin vers la solution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veut des garantis sur l’optimalité de la solution</a:t>
              </a:r>
            </a:p>
          </p:txBody>
        </p:sp>
        <p:cxnSp>
          <p:nvCxnSpPr>
            <p:cNvPr id="28" name="Connecteur droit avec flèche 27"/>
            <p:cNvCxnSpPr>
              <a:cxnSpLocks noChangeShapeType="1"/>
            </p:cNvCxnSpPr>
            <p:nvPr/>
          </p:nvCxnSpPr>
          <p:spPr bwMode="auto">
            <a:xfrm>
              <a:off x="4048315" y="5073492"/>
              <a:ext cx="1349185" cy="141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Recherche locale pour quel type d’agents?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3926-7197-4AAF-9C42-68EEB7D3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31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6D23742A-E8C7-4CD3-BA9A-819DC630597C}"/>
              </a:ext>
            </a:extLst>
          </p:cNvPr>
          <p:cNvSpPr/>
          <p:nvPr/>
        </p:nvSpPr>
        <p:spPr bwMode="auto">
          <a:xfrm>
            <a:off x="5002024" y="3925888"/>
            <a:ext cx="3508375" cy="241141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est la recherche locale en général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les algorithmes :</a:t>
            </a: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hill</a:t>
            </a:r>
            <a:r>
              <a:rPr lang="fr-CA" altLang="en-US" dirty="0" err="1">
                <a:ea typeface="ＭＳ Ｐゴシック" pitchFamily="34" charset="-128"/>
              </a:rPr>
              <a:t>-</a:t>
            </a:r>
            <a:r>
              <a:rPr lang="fr-CA" altLang="en-US" i="1" dirty="0" err="1">
                <a:ea typeface="ＭＳ Ｐゴシック" pitchFamily="34" charset="-128"/>
              </a:rPr>
              <a:t>climbing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simulated</a:t>
            </a:r>
            <a:r>
              <a:rPr lang="fr-CA" altLang="en-US" i="1" dirty="0">
                <a:ea typeface="ＭＳ Ｐゴシック" pitchFamily="34" charset="-128"/>
              </a:rPr>
              <a:t> </a:t>
            </a:r>
            <a:r>
              <a:rPr lang="fr-CA" altLang="en-US" i="1" dirty="0" err="1">
                <a:ea typeface="ＭＳ Ｐゴシック" pitchFamily="34" charset="-128"/>
              </a:rPr>
              <a:t>annealing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>
                <a:ea typeface="ＭＳ Ｐゴシック" pitchFamily="34" charset="-128"/>
              </a:rPr>
              <a:t>Beam </a:t>
            </a:r>
            <a:r>
              <a:rPr lang="fr-CA" altLang="en-US" i="1">
                <a:ea typeface="ＭＳ Ｐゴシック" pitchFamily="34" charset="-128"/>
              </a:rPr>
              <a:t>search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algorithme génétique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Savoir simuler ces algorithmes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Connaître leurs propriétés (avantages vs. désavantages)</a:t>
            </a:r>
            <a:endParaRPr lang="fr-CA" altLang="en-US" i="1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</p:txBody>
      </p:sp>
      <p:sp>
        <p:nvSpPr>
          <p:cNvPr id="34820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4821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9238534-1F6A-4739-A195-8015E78B0100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32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0007"/>
          </a:xfrm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Hugo Larochelle et Froduald Kabanza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IFT615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33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3600"/>
            <a:ext cx="179193" cy="40080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3129838" y="3909716"/>
            <a:ext cx="770044" cy="410290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86947" y="3393821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logique</a:t>
            </a:r>
            <a:endParaRPr lang="fr-FR" sz="16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23523" y="3324941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996864" y="5156612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73677" y="4210569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954532" y="3339515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02957"/>
            <a:ext cx="541430" cy="12383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</p:cNvCxnSpPr>
          <p:nvPr/>
        </p:nvCxnSpPr>
        <p:spPr bwMode="auto">
          <a:xfrm>
            <a:off x="4588723" y="4913926"/>
            <a:ext cx="367224" cy="3639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959538"/>
            <a:ext cx="813386" cy="39306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3129838" y="2015629"/>
            <a:ext cx="5534874" cy="1309312"/>
            <a:chOff x="1630018" y="2015628"/>
            <a:chExt cx="7093892" cy="133675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4113744" y="-468098"/>
              <a:ext cx="1336751" cy="6304203"/>
            </a:xfrm>
            <a:prstGeom prst="curvedConnector3">
              <a:avLst>
                <a:gd name="adj1" fmla="val 11746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427176" y="1745054"/>
            <a:ext cx="815918" cy="237300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5D5B856-D4F5-4D9F-9A20-B3F063FD325C}"/>
              </a:ext>
            </a:extLst>
          </p:cNvPr>
          <p:cNvSpPr/>
          <p:nvPr/>
        </p:nvSpPr>
        <p:spPr bwMode="auto">
          <a:xfrm>
            <a:off x="376348" y="1511500"/>
            <a:ext cx="2852884" cy="830997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supervisé</a:t>
            </a: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par renforcement</a:t>
            </a:r>
            <a:endParaRPr lang="fr-CA" sz="16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B008C-2800-4EC5-86B9-DB086314FB1E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1802790" y="2342497"/>
            <a:ext cx="882745" cy="98244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9FA12-1E42-475D-AC29-10FEFC8F2401}"/>
              </a:ext>
            </a:extLst>
          </p:cNvPr>
          <p:cNvSpPr/>
          <p:nvPr/>
        </p:nvSpPr>
        <p:spPr bwMode="auto">
          <a:xfrm>
            <a:off x="7040187" y="4957597"/>
            <a:ext cx="1767217" cy="1323439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Hill </a:t>
            </a:r>
            <a:r>
              <a:rPr lang="fr-CA" altLang="ko-KR" sz="1600" dirty="0" err="1">
                <a:solidFill>
                  <a:schemeClr val="tx1"/>
                </a:solidFill>
              </a:rPr>
              <a:t>Climbing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Recuit </a:t>
            </a:r>
            <a:r>
              <a:rPr lang="fr-CA" altLang="ko-KR" sz="1600" dirty="0" err="1">
                <a:solidFill>
                  <a:schemeClr val="tx1"/>
                </a:solidFill>
              </a:rPr>
              <a:t>simullé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Beam </a:t>
            </a:r>
            <a:r>
              <a:rPr lang="fr-CA" altLang="ko-KR" sz="1600" dirty="0" err="1">
                <a:solidFill>
                  <a:schemeClr val="tx1"/>
                </a:solidFill>
              </a:rPr>
              <a:t>Search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sz="1600" dirty="0">
                <a:solidFill>
                  <a:schemeClr val="tx1"/>
                </a:solidFill>
              </a:rPr>
              <a:t>Algorithmes génétiques</a:t>
            </a:r>
            <a:endParaRPr lang="fr-CA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741052-06F3-4EE9-A91F-0DDE344F8EF1}"/>
              </a:ext>
            </a:extLst>
          </p:cNvPr>
          <p:cNvCxnSpPr>
            <a:cxnSpLocks/>
          </p:cNvCxnSpPr>
          <p:nvPr/>
        </p:nvCxnSpPr>
        <p:spPr>
          <a:xfrm>
            <a:off x="6690899" y="5432947"/>
            <a:ext cx="321240" cy="538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075"/>
          </a:xfrm>
        </p:spPr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Illustration de 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34</a:t>
            </a:fld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3B8482-5D24-4787-9195-BD441911C902}"/>
              </a:ext>
            </a:extLst>
          </p:cNvPr>
          <p:cNvSpPr/>
          <p:nvPr/>
        </p:nvSpPr>
        <p:spPr>
          <a:xfrm>
            <a:off x="4320540" y="1397257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9A2FB-B5A4-483F-92ED-041AE39BA088}"/>
              </a:ext>
            </a:extLst>
          </p:cNvPr>
          <p:cNvSpPr/>
          <p:nvPr/>
        </p:nvSpPr>
        <p:spPr>
          <a:xfrm>
            <a:off x="2575560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66285-7D46-4B2B-B8B4-C2FFC5F51D5E}"/>
              </a:ext>
            </a:extLst>
          </p:cNvPr>
          <p:cNvSpPr/>
          <p:nvPr/>
        </p:nvSpPr>
        <p:spPr>
          <a:xfrm>
            <a:off x="3497580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73BD16-D62C-4C16-9517-908E552D5982}"/>
              </a:ext>
            </a:extLst>
          </p:cNvPr>
          <p:cNvSpPr/>
          <p:nvPr/>
        </p:nvSpPr>
        <p:spPr>
          <a:xfrm>
            <a:off x="4369753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052655-0FC3-4529-AE46-946A147BAB1F}"/>
              </a:ext>
            </a:extLst>
          </p:cNvPr>
          <p:cNvSpPr/>
          <p:nvPr/>
        </p:nvSpPr>
        <p:spPr>
          <a:xfrm>
            <a:off x="5241926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760A69-5F97-4646-9ADE-62A85BE875F7}"/>
              </a:ext>
            </a:extLst>
          </p:cNvPr>
          <p:cNvSpPr/>
          <p:nvPr/>
        </p:nvSpPr>
        <p:spPr>
          <a:xfrm>
            <a:off x="6148072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D225C-E33D-44CE-85F5-EDA4E66DDA1B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3004829" y="1708911"/>
            <a:ext cx="1389362" cy="54890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EC809E-3F77-439D-B7D2-2D1CE11C7155}"/>
              </a:ext>
            </a:extLst>
          </p:cNvPr>
          <p:cNvCxnSpPr>
            <a:cxnSpLocks/>
            <a:stCxn id="7" idx="4"/>
            <a:endCxn id="9" idx="7"/>
          </p:cNvCxnSpPr>
          <p:nvPr/>
        </p:nvCxnSpPr>
        <p:spPr>
          <a:xfrm flipH="1">
            <a:off x="3926849" y="1762382"/>
            <a:ext cx="645151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442537-90FA-41AF-B5F5-F6CA07FAF280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4572000" y="1762382"/>
            <a:ext cx="49213" cy="44196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51218-25D3-4D47-B703-F90E5B36E6F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49809" y="1708911"/>
            <a:ext cx="637770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56BA9-6BC0-4BBB-A5DA-E8116BD70A7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>
            <a:off x="4823460" y="1579820"/>
            <a:ext cx="1398263" cy="6779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2A628C-CF1E-4DB2-9807-CC25086368D7}"/>
              </a:ext>
            </a:extLst>
          </p:cNvPr>
          <p:cNvSpPr/>
          <p:nvPr/>
        </p:nvSpPr>
        <p:spPr>
          <a:xfrm>
            <a:off x="70771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CAA705-542F-4FE0-8DAB-2C6D3312CB2E}"/>
              </a:ext>
            </a:extLst>
          </p:cNvPr>
          <p:cNvSpPr/>
          <p:nvPr/>
        </p:nvSpPr>
        <p:spPr>
          <a:xfrm>
            <a:off x="162973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EAAFFC-1D0D-48F2-BF20-26AAB9D55D61}"/>
              </a:ext>
            </a:extLst>
          </p:cNvPr>
          <p:cNvSpPr/>
          <p:nvPr/>
        </p:nvSpPr>
        <p:spPr>
          <a:xfrm>
            <a:off x="2501909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5D948A-F3B0-45D5-9F21-ACBB0231401D}"/>
              </a:ext>
            </a:extLst>
          </p:cNvPr>
          <p:cNvSpPr/>
          <p:nvPr/>
        </p:nvSpPr>
        <p:spPr>
          <a:xfrm>
            <a:off x="3374082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2FE733-A04A-4654-85BA-E95CBFD81110}"/>
              </a:ext>
            </a:extLst>
          </p:cNvPr>
          <p:cNvSpPr/>
          <p:nvPr/>
        </p:nvSpPr>
        <p:spPr>
          <a:xfrm>
            <a:off x="4280228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4A356-B4C8-4A4F-AE1A-5EA7125C689F}"/>
              </a:ext>
            </a:extLst>
          </p:cNvPr>
          <p:cNvSpPr/>
          <p:nvPr/>
        </p:nvSpPr>
        <p:spPr>
          <a:xfrm>
            <a:off x="526700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7BF833-9DD0-45BA-91AF-D1B1FD142CD0}"/>
              </a:ext>
            </a:extLst>
          </p:cNvPr>
          <p:cNvSpPr/>
          <p:nvPr/>
        </p:nvSpPr>
        <p:spPr>
          <a:xfrm>
            <a:off x="618902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50DF5F-C722-4AA5-A158-E1388ECD2A9E}"/>
              </a:ext>
            </a:extLst>
          </p:cNvPr>
          <p:cNvSpPr/>
          <p:nvPr/>
        </p:nvSpPr>
        <p:spPr>
          <a:xfrm>
            <a:off x="7061193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EDB9F6-5BF5-4B02-930A-02AA29BC4629}"/>
              </a:ext>
            </a:extLst>
          </p:cNvPr>
          <p:cNvSpPr/>
          <p:nvPr/>
        </p:nvSpPr>
        <p:spPr>
          <a:xfrm>
            <a:off x="793336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FE35F4-C389-4C91-BD2A-17B5B46F9732}"/>
              </a:ext>
            </a:extLst>
          </p:cNvPr>
          <p:cNvSpPr/>
          <p:nvPr/>
        </p:nvSpPr>
        <p:spPr>
          <a:xfrm>
            <a:off x="74802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C980C-C230-4CBE-814E-E8E78D15F9D8}"/>
              </a:ext>
            </a:extLst>
          </p:cNvPr>
          <p:cNvSpPr/>
          <p:nvPr/>
        </p:nvSpPr>
        <p:spPr>
          <a:xfrm>
            <a:off x="167004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9779A4-AAAA-49E2-9422-DEEB522A4B6E}"/>
              </a:ext>
            </a:extLst>
          </p:cNvPr>
          <p:cNvSpPr/>
          <p:nvPr/>
        </p:nvSpPr>
        <p:spPr>
          <a:xfrm>
            <a:off x="2542221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747D6B-E349-4C45-958F-7EFE498BDB78}"/>
              </a:ext>
            </a:extLst>
          </p:cNvPr>
          <p:cNvSpPr/>
          <p:nvPr/>
        </p:nvSpPr>
        <p:spPr>
          <a:xfrm>
            <a:off x="3414394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5D77A4-30D6-42A2-8EBD-62C2256F7DB4}"/>
              </a:ext>
            </a:extLst>
          </p:cNvPr>
          <p:cNvSpPr/>
          <p:nvPr/>
        </p:nvSpPr>
        <p:spPr>
          <a:xfrm>
            <a:off x="4357313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6F0D10-4FA6-445E-B9B4-5D130098CCF2}"/>
              </a:ext>
            </a:extLst>
          </p:cNvPr>
          <p:cNvSpPr/>
          <p:nvPr/>
        </p:nvSpPr>
        <p:spPr>
          <a:xfrm>
            <a:off x="5344085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A97A38-D261-4318-BC9E-B29F5AB8223B}"/>
              </a:ext>
            </a:extLst>
          </p:cNvPr>
          <p:cNvSpPr/>
          <p:nvPr/>
        </p:nvSpPr>
        <p:spPr>
          <a:xfrm>
            <a:off x="6229332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3C3C2B-6719-4642-A96D-ECECFE8A49DD}"/>
              </a:ext>
            </a:extLst>
          </p:cNvPr>
          <p:cNvSpPr/>
          <p:nvPr/>
        </p:nvSpPr>
        <p:spPr>
          <a:xfrm>
            <a:off x="7101505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369761" y="1255586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EB3C82-6CFC-4109-8015-F08E6C5CD996}"/>
              </a:ext>
            </a:extLst>
          </p:cNvPr>
          <p:cNvCxnSpPr>
            <a:cxnSpLocks/>
            <a:stCxn id="9" idx="3"/>
            <a:endCxn id="22" idx="0"/>
          </p:cNvCxnSpPr>
          <p:nvPr/>
        </p:nvCxnSpPr>
        <p:spPr>
          <a:xfrm flipH="1">
            <a:off x="959176" y="2515996"/>
            <a:ext cx="261205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BC32B0-5BE5-4413-BCA9-4A8E494910C7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 flipH="1">
            <a:off x="1881196" y="2515996"/>
            <a:ext cx="169003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50B0CF-9CC6-449C-B844-4F76A7F83DE3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753369" y="2511686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C5B828-1358-4782-BE01-B666430F1C16}"/>
              </a:ext>
            </a:extLst>
          </p:cNvPr>
          <p:cNvCxnSpPr>
            <a:cxnSpLocks/>
          </p:cNvCxnSpPr>
          <p:nvPr/>
        </p:nvCxnSpPr>
        <p:spPr>
          <a:xfrm flipH="1">
            <a:off x="3563543" y="2548801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3DE6A8-AC50-425D-A320-CBD42195D2B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31688" y="2569874"/>
            <a:ext cx="184506" cy="1106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2F7C53-00FB-43F1-89F3-E3BC14A868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800505" y="2526072"/>
            <a:ext cx="717955" cy="1149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6B58C8-C740-4CFF-A46D-4AAF2A113FC9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40480" y="2541061"/>
            <a:ext cx="32766" cy="1134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AB3274-16CD-4C6F-AE6A-F3D9A0F5AF3A}"/>
              </a:ext>
            </a:extLst>
          </p:cNvPr>
          <p:cNvCxnSpPr>
            <a:cxnSpLocks/>
            <a:stCxn id="12" idx="5"/>
            <a:endCxn id="29" idx="0"/>
          </p:cNvCxnSpPr>
          <p:nvPr/>
        </p:nvCxnSpPr>
        <p:spPr>
          <a:xfrm>
            <a:off x="6577341" y="2515996"/>
            <a:ext cx="735312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CE41CE-98D9-4391-A248-08201E1784D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666866" y="2386904"/>
            <a:ext cx="1517960" cy="128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A7BF65-5977-4F6D-8020-AE973F4D3388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 flipH="1">
            <a:off x="999488" y="3987545"/>
            <a:ext cx="157607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 flipH="1">
            <a:off x="1921508" y="3987545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stCxn id="24" idx="4"/>
            <a:endCxn id="33" idx="7"/>
          </p:cNvCxnSpPr>
          <p:nvPr/>
        </p:nvCxnSpPr>
        <p:spPr>
          <a:xfrm flipH="1">
            <a:off x="2099317" y="4041016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793681" y="4041016"/>
            <a:ext cx="30106" cy="1265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884204" y="398323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B8597F-023B-4AEC-986B-B80003A08522}"/>
              </a:ext>
            </a:extLst>
          </p:cNvPr>
          <p:cNvCxnSpPr>
            <a:cxnSpLocks/>
          </p:cNvCxnSpPr>
          <p:nvPr/>
        </p:nvCxnSpPr>
        <p:spPr>
          <a:xfrm>
            <a:off x="3752064" y="400621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26D8AD-4BB8-4C3A-B989-90648703FC0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543695" y="399762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7606D1-027C-45EE-B72A-D82973636BB7}"/>
              </a:ext>
            </a:extLst>
          </p:cNvPr>
          <p:cNvCxnSpPr>
            <a:cxnSpLocks/>
          </p:cNvCxnSpPr>
          <p:nvPr/>
        </p:nvCxnSpPr>
        <p:spPr>
          <a:xfrm>
            <a:off x="5480224" y="3988863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D8744-E643-4D68-B9CC-D26A1DA8A149}"/>
              </a:ext>
            </a:extLst>
          </p:cNvPr>
          <p:cNvCxnSpPr>
            <a:cxnSpLocks/>
          </p:cNvCxnSpPr>
          <p:nvPr/>
        </p:nvCxnSpPr>
        <p:spPr>
          <a:xfrm>
            <a:off x="6407941" y="402060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68F163-3D25-4A45-B6F1-E948BF5752A7}"/>
              </a:ext>
            </a:extLst>
          </p:cNvPr>
          <p:cNvCxnSpPr>
            <a:cxnSpLocks/>
            <a:stCxn id="28" idx="5"/>
            <a:endCxn id="39" idx="0"/>
          </p:cNvCxnSpPr>
          <p:nvPr/>
        </p:nvCxnSpPr>
        <p:spPr>
          <a:xfrm>
            <a:off x="6618289" y="3987545"/>
            <a:ext cx="734676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3499607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4371780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6150099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9C103C-F2D6-4A2F-90EE-0AED597705AD}"/>
              </a:ext>
            </a:extLst>
          </p:cNvPr>
          <p:cNvSpPr/>
          <p:nvPr/>
        </p:nvSpPr>
        <p:spPr>
          <a:xfrm>
            <a:off x="2491287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DB067A4-2515-434B-82DC-E0B60C651B34}"/>
              </a:ext>
            </a:extLst>
          </p:cNvPr>
          <p:cNvSpPr/>
          <p:nvPr/>
        </p:nvSpPr>
        <p:spPr>
          <a:xfrm>
            <a:off x="525637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8DC1F59-A5BF-4964-9FB7-97CD6D536D2B}"/>
              </a:ext>
            </a:extLst>
          </p:cNvPr>
          <p:cNvSpPr/>
          <p:nvPr/>
        </p:nvSpPr>
        <p:spPr>
          <a:xfrm>
            <a:off x="617839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70A463-4BB7-4F27-83A4-E0C7A40FDDCE}"/>
              </a:ext>
            </a:extLst>
          </p:cNvPr>
          <p:cNvSpPr/>
          <p:nvPr/>
        </p:nvSpPr>
        <p:spPr>
          <a:xfrm>
            <a:off x="3407431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3B53BF-9E8C-4971-A46C-D51F00278D88}"/>
              </a:ext>
            </a:extLst>
          </p:cNvPr>
          <p:cNvSpPr/>
          <p:nvPr/>
        </p:nvSpPr>
        <p:spPr>
          <a:xfrm>
            <a:off x="4350350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D694413-280F-44E6-906A-6AB607B0E57B}"/>
              </a:ext>
            </a:extLst>
          </p:cNvPr>
          <p:cNvSpPr/>
          <p:nvPr/>
        </p:nvSpPr>
        <p:spPr>
          <a:xfrm>
            <a:off x="5337122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18035" y="1426451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b="1" i="1" dirty="0" err="1"/>
              <a:t>successeur</a:t>
            </a:r>
            <a:endParaRPr lang="en-US" b="1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646A0F-D942-47D0-9664-2BF5782B9449}"/>
              </a:ext>
            </a:extLst>
          </p:cNvPr>
          <p:cNvCxnSpPr>
            <a:stCxn id="31" idx="1"/>
          </p:cNvCxnSpPr>
          <p:nvPr/>
        </p:nvCxnSpPr>
        <p:spPr>
          <a:xfrm flipH="1">
            <a:off x="5887711" y="1611117"/>
            <a:ext cx="830324" cy="34550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529BEF-C178-4F50-AC54-8F1792C442FE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214347" y="1795783"/>
            <a:ext cx="541024" cy="9027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0" grpId="0"/>
      <p:bldP spid="60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2" grpId="0" animBg="1"/>
      <p:bldP spid="7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12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en-US" b="0" i="1" dirty="0">
                <a:ea typeface="ＭＳ Ｐゴシック" pitchFamily="34" charset="-128"/>
              </a:rPr>
              <a:t>Illustration d’un algorithme génétique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35</a:t>
            </a:fld>
            <a:endParaRPr lang="fr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199775" y="1601973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" idx="4"/>
            <a:endCxn id="79" idx="0"/>
          </p:cNvCxnSpPr>
          <p:nvPr/>
        </p:nvCxnSpPr>
        <p:spPr>
          <a:xfrm flipH="1">
            <a:off x="3034660" y="2765992"/>
            <a:ext cx="530190" cy="6991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903654" y="2813875"/>
            <a:ext cx="69357" cy="62026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stCxn id="87" idx="4"/>
            <a:endCxn id="81" idx="0"/>
          </p:cNvCxnSpPr>
          <p:nvPr/>
        </p:nvCxnSpPr>
        <p:spPr>
          <a:xfrm flipH="1">
            <a:off x="3982994" y="2752229"/>
            <a:ext cx="502516" cy="70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2981800" y="4439750"/>
            <a:ext cx="185051" cy="38566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2799667" y="226822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3748001" y="225693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4738018" y="223717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64333" y="2155656"/>
            <a:ext cx="1269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Sélection</a:t>
            </a:r>
            <a:endParaRPr lang="en-CA" dirty="0"/>
          </a:p>
          <a:p>
            <a:r>
              <a:rPr lang="en-CA" i="1" dirty="0" err="1"/>
              <a:t>Croisement</a:t>
            </a:r>
            <a:endParaRPr lang="en-CA" i="1" dirty="0"/>
          </a:p>
          <a:p>
            <a:r>
              <a:rPr lang="en-CA" i="1" dirty="0"/>
              <a:t>Mutation</a:t>
            </a:r>
            <a:endParaRPr lang="en-US" i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0CB5F9E-4CD9-4764-BC6F-8BAADFB5F594}"/>
              </a:ext>
            </a:extLst>
          </p:cNvPr>
          <p:cNvSpPr/>
          <p:nvPr/>
        </p:nvSpPr>
        <p:spPr>
          <a:xfrm>
            <a:off x="2783200" y="3465187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F3EE3A1-CBDB-45B6-A1AE-ED5BC8A3D46C}"/>
              </a:ext>
            </a:extLst>
          </p:cNvPr>
          <p:cNvSpPr/>
          <p:nvPr/>
        </p:nvSpPr>
        <p:spPr>
          <a:xfrm>
            <a:off x="3731534" y="345390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A3F4E9-6A17-46A9-9A3E-15BF13608ED1}"/>
              </a:ext>
            </a:extLst>
          </p:cNvPr>
          <p:cNvSpPr/>
          <p:nvPr/>
        </p:nvSpPr>
        <p:spPr>
          <a:xfrm>
            <a:off x="4721551" y="343414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7AFE1B-7F8F-4F63-98C2-6C1900446AD1}"/>
              </a:ext>
            </a:extLst>
          </p:cNvPr>
          <p:cNvSpPr/>
          <p:nvPr/>
        </p:nvSpPr>
        <p:spPr>
          <a:xfrm>
            <a:off x="2730340" y="482541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D4D51A-152D-4DCD-8DFF-9AA65ACB862B}"/>
              </a:ext>
            </a:extLst>
          </p:cNvPr>
          <p:cNvSpPr/>
          <p:nvPr/>
        </p:nvSpPr>
        <p:spPr>
          <a:xfrm>
            <a:off x="3678674" y="481412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AA4C2-33F4-4147-969C-F725DC4122A1}"/>
              </a:ext>
            </a:extLst>
          </p:cNvPr>
          <p:cNvSpPr/>
          <p:nvPr/>
        </p:nvSpPr>
        <p:spPr>
          <a:xfrm>
            <a:off x="4668691" y="479436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63972-B7D2-4987-B2F9-C7A79C4D5EF4}"/>
              </a:ext>
            </a:extLst>
          </p:cNvPr>
          <p:cNvSpPr/>
          <p:nvPr/>
        </p:nvSpPr>
        <p:spPr>
          <a:xfrm>
            <a:off x="2740095" y="2114084"/>
            <a:ext cx="1649510" cy="65190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A44F372-D912-44F6-9529-A45C96A52561}"/>
              </a:ext>
            </a:extLst>
          </p:cNvPr>
          <p:cNvSpPr/>
          <p:nvPr/>
        </p:nvSpPr>
        <p:spPr>
          <a:xfrm>
            <a:off x="3660755" y="2100321"/>
            <a:ext cx="1649510" cy="651908"/>
          </a:xfrm>
          <a:prstGeom prst="ellipse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6F54A2-C928-4F04-A240-4D07A72FAA84}"/>
              </a:ext>
            </a:extLst>
          </p:cNvPr>
          <p:cNvCxnSpPr>
            <a:cxnSpLocks/>
          </p:cNvCxnSpPr>
          <p:nvPr/>
        </p:nvCxnSpPr>
        <p:spPr>
          <a:xfrm>
            <a:off x="3946601" y="4423359"/>
            <a:ext cx="13409" cy="4154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16CBF6-85F0-452C-9CC4-F7C0FD6C876D}"/>
              </a:ext>
            </a:extLst>
          </p:cNvPr>
          <p:cNvCxnSpPr>
            <a:cxnSpLocks/>
          </p:cNvCxnSpPr>
          <p:nvPr/>
        </p:nvCxnSpPr>
        <p:spPr>
          <a:xfrm>
            <a:off x="4835626" y="4397596"/>
            <a:ext cx="100992" cy="3967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EFC3D1-125B-47FC-86A7-4A1E7A5932B5}"/>
              </a:ext>
            </a:extLst>
          </p:cNvPr>
          <p:cNvCxnSpPr>
            <a:stCxn id="31" idx="1"/>
          </p:cNvCxnSpPr>
          <p:nvPr/>
        </p:nvCxnSpPr>
        <p:spPr>
          <a:xfrm flipH="1">
            <a:off x="5224471" y="2617321"/>
            <a:ext cx="1539862" cy="45376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EA0AFE7-36E1-46EB-A3F5-726E3C0933C8}"/>
              </a:ext>
            </a:extLst>
          </p:cNvPr>
          <p:cNvSpPr/>
          <p:nvPr/>
        </p:nvSpPr>
        <p:spPr>
          <a:xfrm>
            <a:off x="3612802" y="2038675"/>
            <a:ext cx="1743369" cy="838357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8C893-6D5F-4A4E-8F55-70D7932AEEDD}"/>
              </a:ext>
            </a:extLst>
          </p:cNvPr>
          <p:cNvSpPr txBox="1"/>
          <p:nvPr/>
        </p:nvSpPr>
        <p:spPr>
          <a:xfrm>
            <a:off x="3690545" y="3657935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39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Principe d’une recherche locale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Une recherche locale garde juste certains états visités en mémoire: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simple est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hill-climbing</a:t>
            </a:r>
            <a:r>
              <a:rPr lang="fr-CA" altLang="ko-KR" sz="1800" i="1">
                <a:ea typeface="굴림" pitchFamily="34" charset="-127"/>
              </a:rPr>
              <a:t> </a:t>
            </a:r>
            <a:r>
              <a:rPr lang="fr-CA" altLang="ko-KR" sz="1800">
                <a:ea typeface="굴림" pitchFamily="34" charset="-127"/>
              </a:rPr>
              <a:t>qui garde juste </a:t>
            </a:r>
            <a:r>
              <a:rPr lang="fr-CA" altLang="ko-KR" sz="1800" b="1">
                <a:ea typeface="굴림" pitchFamily="34" charset="-127"/>
              </a:rPr>
              <a:t>un état </a:t>
            </a:r>
            <a:r>
              <a:rPr lang="fr-CA" altLang="ko-KR" sz="1800">
                <a:ea typeface="굴림" pitchFamily="34" charset="-127"/>
              </a:rPr>
              <a:t>(l’état courant) et l’améliore itérativement jusqu’à converger à une solution.</a:t>
            </a:r>
            <a:endParaRPr lang="fr-CA" altLang="ko-KR" sz="1800" i="1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 cas le plus élaboré est celui 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des algorithmes génétiques </a:t>
            </a:r>
            <a:r>
              <a:rPr lang="fr-CA" altLang="ko-KR" sz="1800">
                <a:ea typeface="굴림" pitchFamily="34" charset="-127"/>
              </a:rPr>
              <a:t>qui gardent </a:t>
            </a:r>
            <a:r>
              <a:rPr lang="fr-CA" altLang="ko-KR" sz="1800" b="1">
                <a:ea typeface="굴림" pitchFamily="34" charset="-127"/>
              </a:rPr>
              <a:t>un ensemble d’états </a:t>
            </a:r>
            <a:r>
              <a:rPr lang="fr-CA" altLang="ko-KR" sz="1800">
                <a:ea typeface="굴림" pitchFamily="34" charset="-127"/>
              </a:rPr>
              <a:t>(appelé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population</a:t>
            </a:r>
            <a:r>
              <a:rPr lang="fr-CA" altLang="ko-KR" sz="1800">
                <a:ea typeface="굴림" pitchFamily="34" charset="-127"/>
              </a:rPr>
              <a:t>) et le fait évoluer jusqu’à obtenir une solution.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il y a une fonction objective à optimiser (maximiser ou minimiser)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 </a:t>
            </a:r>
            <a:r>
              <a:rPr lang="fr-CA" altLang="ko-KR" sz="1800" i="1">
                <a:ea typeface="굴림" pitchFamily="34" charset="-127"/>
              </a:rPr>
              <a:t>hill-climbing</a:t>
            </a:r>
            <a:r>
              <a:rPr lang="fr-CA" altLang="ko-KR" sz="1800">
                <a:ea typeface="굴림" pitchFamily="34" charset="-127"/>
              </a:rPr>
              <a:t>, elle permet de détermine l’état successeur.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Dans le cas des algorithmes génétiques, on l’appelle la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 </a:t>
            </a:r>
            <a:r>
              <a:rPr lang="fr-CA" altLang="ko-KR" sz="1800" i="1">
                <a:solidFill>
                  <a:srgbClr val="003399"/>
                </a:solidFill>
                <a:ea typeface="굴림" pitchFamily="34" charset="-127"/>
              </a:rPr>
              <a:t>fonction de fitness</a:t>
            </a:r>
            <a:r>
              <a:rPr lang="fr-CA" altLang="ko-KR" sz="1800">
                <a:solidFill>
                  <a:srgbClr val="003399"/>
                </a:solidFill>
                <a:ea typeface="굴림" pitchFamily="34" charset="-127"/>
              </a:rPr>
              <a:t>. </a:t>
            </a:r>
            <a:r>
              <a:rPr lang="fr-CA" altLang="ko-KR" sz="1800">
                <a:ea typeface="굴림" pitchFamily="34" charset="-127"/>
              </a:rPr>
              <a:t>Elle intervient dans le calcul de l’ensemble des états successeurs de l’état courant.</a:t>
            </a:r>
          </a:p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En général, une recherche locale ne garantie pas de solution optimale. Son attrait est surtout sa capacité de trouver une solution acceptable rapidement.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F4884A-FCFA-4032-964A-4CC486E71217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Méthode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Entrée 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État initial. </a:t>
            </a:r>
          </a:p>
          <a:p>
            <a:pPr lvl="1">
              <a:lnSpc>
                <a:spcPct val="130000"/>
              </a:lnSpc>
            </a:pPr>
            <a:r>
              <a:rPr lang="en-CA" altLang="ko-KR" sz="1800" dirty="0" err="1">
                <a:ea typeface="굴림" pitchFamily="34" charset="-127"/>
              </a:rPr>
              <a:t>Fonction</a:t>
            </a:r>
            <a:r>
              <a:rPr lang="en-CA" altLang="ko-KR" sz="1800" dirty="0">
                <a:ea typeface="굴림" pitchFamily="34" charset="-127"/>
              </a:rPr>
              <a:t> </a:t>
            </a:r>
            <a:r>
              <a:rPr lang="en-CA" altLang="ko-KR" sz="1800" dirty="0" err="1">
                <a:ea typeface="굴림" pitchFamily="34" charset="-127"/>
              </a:rPr>
              <a:t>successeur</a:t>
            </a: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Fonction à optimiser: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 noté VALUE dans l’algorithme; 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parfois noté </a:t>
            </a:r>
            <a:r>
              <a:rPr lang="fr-CA" altLang="ko-KR" sz="1800" i="1" dirty="0">
                <a:ea typeface="굴림" pitchFamily="34" charset="-127"/>
              </a:rPr>
              <a:t>h</a:t>
            </a:r>
            <a:r>
              <a:rPr lang="fr-CA" altLang="ko-KR" sz="1800" dirty="0">
                <a:ea typeface="굴림" pitchFamily="34" charset="-127"/>
              </a:rPr>
              <a:t> aussi.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Méthode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nœud courant est initialisé à l’état initial.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Itérativement, le nœud courant est comparé à ses successeurs immédiats.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meilleur voisin immédiat et ayant la plus grande valeur (selon VALUE) que le nœud courant, devient le nœud courant.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Si un tel voisin n’existe pas, on arrête et on retourne le nœud courant comme solution.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CDFB8-7912-49B0-AB4E-A280EFE8E624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B9D28-4CD5-4252-A08C-4FB1F781E586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5D739-15BC-4462-BE85-175CE94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2433577"/>
            <a:ext cx="8518967" cy="199084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60C6A-9FBF-458E-AAB8-CF4D8F72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40" y="1301508"/>
            <a:ext cx="6933235" cy="38263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>
                <a:ea typeface="굴림" pitchFamily="34" charset="-127"/>
              </a:rPr>
              <a:t>Exemple: </a:t>
            </a:r>
            <a:r>
              <a:rPr lang="fr-CA" altLang="ko-KR" i="1">
                <a:ea typeface="굴림" pitchFamily="34" charset="-127"/>
              </a:rPr>
              <a:t>N-Queen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322407"/>
            <a:ext cx="8099465" cy="137793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Problème: Placer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reines sur un échiquier de taille </a:t>
            </a:r>
            <a:r>
              <a:rPr lang="fr-CA" altLang="ko-KR" sz="1800" i="1" dirty="0">
                <a:ea typeface="굴림" pitchFamily="34" charset="-127"/>
              </a:rPr>
              <a:t>n× n</a:t>
            </a:r>
            <a:r>
              <a:rPr lang="fr-CA" altLang="ko-KR" sz="1800" dirty="0">
                <a:ea typeface="굴림" pitchFamily="34" charset="-127"/>
              </a:rPr>
              <a:t> de sorte que deux reines ne s’attaquent mutuellement: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C-à-d., jamais deux reines sur la même diagonale, ligne ou colonne.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1271" name="Picture 4" descr="4queens-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789238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68325" y="4738688"/>
            <a:ext cx="7772400" cy="150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Avec N=4 : 256 configurations.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N=8 : 16 777 216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 16 : 18,446,744,073,709,551,616 configurations</a:t>
            </a:r>
          </a:p>
        </p:txBody>
      </p:sp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97194"/>
            <a:ext cx="7799388" cy="1269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h (VALUE): nombre de paires de reines qui s’attaquent mutuellement directement ou indirectement. 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veut le minimiser.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0256-ADCB-467F-AC16-6A20325A6C3D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15938" y="5283200"/>
            <a:ext cx="7772400" cy="804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i="1" kern="0" dirty="0">
                <a:latin typeface="+mn-lt"/>
                <a:ea typeface="굴림" pitchFamily="50" charset="-127"/>
              </a:rPr>
              <a:t>h</a:t>
            </a:r>
            <a:r>
              <a:rPr lang="fr-CA" altLang="ko-KR" kern="0" dirty="0">
                <a:latin typeface="+mn-lt"/>
                <a:ea typeface="굴림" pitchFamily="50" charset="-127"/>
              </a:rPr>
              <a:t> pour l’état affiché: 17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kern="0" dirty="0">
                <a:latin typeface="+mn-lt"/>
                <a:ea typeface="굴림" pitchFamily="50" charset="-127"/>
              </a:rPr>
              <a:t>Encadrés: les meilleurs successeurs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178A3-EF99-4310-A2EC-6569A12B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37" y="2356011"/>
            <a:ext cx="3461501" cy="347127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398C2335D0F84983C7D080881264B1" ma:contentTypeVersion="10" ma:contentTypeDescription="Crée un document." ma:contentTypeScope="" ma:versionID="ba686aae9f3d215e897c3628c101f7c0">
  <xsd:schema xmlns:xsd="http://www.w3.org/2001/XMLSchema" xmlns:xs="http://www.w3.org/2001/XMLSchema" xmlns:p="http://schemas.microsoft.com/office/2006/metadata/properties" xmlns:ns2="c4b7b408-fd49-463c-9629-45ddafd118d0" xmlns:ns3="40625a33-d77e-4cba-b81f-0c072d9aceea" targetNamespace="http://schemas.microsoft.com/office/2006/metadata/properties" ma:root="true" ma:fieldsID="264b3266ae0f1931194492469ac9c4ff" ns2:_="" ns3:_="">
    <xsd:import namespace="c4b7b408-fd49-463c-9629-45ddafd118d0"/>
    <xsd:import namespace="40625a33-d77e-4cba-b81f-0c072d9ace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7b408-fd49-463c-9629-45ddafd118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25a33-d77e-4cba-b81f-0c072d9acee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d4fc279-dbbb-4386-85fe-08b4b465b6f7}" ma:internalName="TaxCatchAll" ma:showField="CatchAllData" ma:web="40625a33-d77e-4cba-b81f-0c072d9ace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b7b408-fd49-463c-9629-45ddafd118d0">
      <Terms xmlns="http://schemas.microsoft.com/office/infopath/2007/PartnerControls"/>
    </lcf76f155ced4ddcb4097134ff3c332f>
    <TaxCatchAll xmlns="40625a33-d77e-4cba-b81f-0c072d9aceea" xsi:nil="true"/>
  </documentManagement>
</p:properties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0717E1-B64C-4341-967F-149F39FCDF1E}"/>
</file>

<file path=customXml/itemProps3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15653</TotalTime>
  <Words>3449</Words>
  <Application>Microsoft Office PowerPoint</Application>
  <PresentationFormat>On-screen Show (4:3)</PresentationFormat>
  <Paragraphs>453</Paragraphs>
  <Slides>35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Lucida Grande</vt:lpstr>
      <vt:lpstr>Monotype Sorts</vt:lpstr>
      <vt:lpstr>Times New Roman</vt:lpstr>
      <vt:lpstr>Wingdings</vt:lpstr>
      <vt:lpstr>ift615</vt:lpstr>
      <vt:lpstr>IFT 615 – Intelligence Artificielle Hiver 2022   Recherche locale </vt:lpstr>
      <vt:lpstr>Objectifs</vt:lpstr>
      <vt:lpstr>Motivations pour une recherche locale</vt:lpstr>
      <vt:lpstr>Principe d’une recherche locale</vt:lpstr>
      <vt:lpstr>Méthode Hill-Climbing</vt:lpstr>
      <vt:lpstr>Algorithme Hill-Climbing</vt:lpstr>
      <vt:lpstr>Illustration de l’algorithme hill-climbing</vt:lpstr>
      <vt:lpstr>Exemple: N-Queen</vt:lpstr>
      <vt:lpstr>Hill-Climbing avec 8 reines</vt:lpstr>
      <vt:lpstr>Hill-Climbing avec 8 reines</vt:lpstr>
      <vt:lpstr>Méthode simulated annealing  (recuit simulé)</vt:lpstr>
      <vt:lpstr>Algorithme Simulated Annealing</vt:lpstr>
      <vt:lpstr>Tabu search</vt:lpstr>
      <vt:lpstr>Beam search</vt:lpstr>
      <vt:lpstr>Algorithmes génétiques</vt:lpstr>
      <vt:lpstr>Algorithmes génétiques</vt:lpstr>
      <vt:lpstr>Algorithmes génétiques</vt:lpstr>
      <vt:lpstr>Algorithmes génétiques</vt:lpstr>
      <vt:lpstr>Algorithmes génétiques</vt:lpstr>
      <vt:lpstr>Croisement: exemple avec 8 reines</vt:lpstr>
      <vt:lpstr>Exemple avec 8 reines</vt:lpstr>
      <vt:lpstr>Autre Exemple</vt:lpstr>
      <vt:lpstr>Autre Exemple (suite)</vt:lpstr>
      <vt:lpstr>Autre Exemple (Illustration des étapes)</vt:lpstr>
      <vt:lpstr>Programmation génétique</vt:lpstr>
      <vt:lpstr>PowerPoint Presentation</vt:lpstr>
      <vt:lpstr>PowerPoint Presentation</vt:lpstr>
      <vt:lpstr>Applications</vt:lpstr>
      <vt:lpstr>Conclusion</vt:lpstr>
      <vt:lpstr>Recherche local vs Recherche global</vt:lpstr>
      <vt:lpstr>Recherche locale pour quel type d’agents?</vt:lpstr>
      <vt:lpstr>Vous devriez être capable de...</vt:lpstr>
      <vt:lpstr>Sujets couverts par le cours</vt:lpstr>
      <vt:lpstr>Illustration de Beam Search</vt:lpstr>
      <vt:lpstr>Illustration d’un algorithme génétique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2022-07-18T14:59:02Z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